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  <p:sldMasterId r:id="rId2"/>
  </p:sldMasterIdLst>
  <p:notesMasterIdLst>
    <p:notesMasterId r:id="rId24"/>
  </p:notesMasterIdLst>
  <p:handoutMasterIdLst>
    <p:handoutMasterId r:id="rId25"/>
  </p:handoutMasterIdLst>
  <p:sldIdLst>
    <p:sldId id="256" r:id="rId3"/>
    <p:sldId id="284" r:id="rId4"/>
    <p:sldId id="277" r:id="rId5"/>
    <p:sldId id="278" r:id="rId6"/>
    <p:sldId id="279" r:id="rId7"/>
    <p:sldId id="264" r:id="rId8"/>
    <p:sldId id="280" r:id="rId9"/>
    <p:sldId id="281" r:id="rId10"/>
    <p:sldId id="266" r:id="rId11"/>
    <p:sldId id="263" r:id="rId12"/>
    <p:sldId id="274" r:id="rId13"/>
    <p:sldId id="259" r:id="rId14"/>
    <p:sldId id="261" r:id="rId15"/>
    <p:sldId id="260" r:id="rId16"/>
    <p:sldId id="275" r:id="rId17"/>
    <p:sldId id="262" r:id="rId18"/>
    <p:sldId id="282" r:id="rId19"/>
    <p:sldId id="283" r:id="rId20"/>
    <p:sldId id="270" r:id="rId21"/>
    <p:sldId id="271" r:id="rId22"/>
    <p:sldId id="273" r:id="rId23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9900"/>
    <a:srgbClr val="31768B"/>
    <a:srgbClr val="C1DA70"/>
    <a:srgbClr val="49491D"/>
    <a:srgbClr val="336600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52" autoAdjust="0"/>
    <p:restoredTop sz="94640" autoAdjust="0"/>
  </p:normalViewPr>
  <p:slideViewPr>
    <p:cSldViewPr>
      <p:cViewPr>
        <p:scale>
          <a:sx n="100" d="100"/>
          <a:sy n="100" d="100"/>
        </p:scale>
        <p:origin x="-112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presProps" Target="presProps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9.xml"/><Relationship Id="rId29" Type="http://schemas.openxmlformats.org/officeDocument/2006/relationships/theme" Target="theme/theme1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GB"/>
              <a:t>Workshop on Formal Methods for SOA &amp; Internet of the Future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2BDE8A44-E79D-EC48-B3EC-B30E0BF110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GB"/>
              <a:t>Workshop on Formal Methods for SOA &amp; Internet of the Future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56F8A14A-7226-1143-9665-49E42F063D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704CB-9C53-B84D-B163-EBCA16BD1581}" type="slidenum">
              <a:rPr lang="en-GB"/>
              <a:pPr/>
              <a:t>3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149725"/>
            <a:ext cx="6913563" cy="20875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4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1.xml"/><Relationship Id="rId5" Type="http://schemas.openxmlformats.org/officeDocument/2006/relationships/slideLayout" Target="../slideLayouts/slideLayout6.xml"/><Relationship Id="rId7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9" Type="http://schemas.openxmlformats.org/officeDocument/2006/relationships/slideLayout" Target="../slideLayouts/slideLayout10.xml"/><Relationship Id="rId3" Type="http://schemas.openxmlformats.org/officeDocument/2006/relationships/slideLayout" Target="../slideLayouts/slideLayout4.xml"/><Relationship Id="rId6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top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04788" y="358775"/>
            <a:ext cx="86598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33375"/>
            <a:ext cx="822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1811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r>
              <a:rPr lang="en-GB" dirty="0" smtClean="0"/>
              <a:t>16/02/09</a:t>
            </a:r>
            <a:endParaRPr lang="en-GB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381750"/>
            <a:ext cx="4464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GB"/>
              <a:t>Workshop on Formal Methods for SOA &amp; Internet of the Future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381750"/>
            <a:ext cx="1450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7DCD8330-DCB4-294D-852C-949E7B551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7" descr="UoS_logo_g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8575"/>
            <a:ext cx="2051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0" charset="0"/>
          <a:ea typeface="Times New Roman" pitchFamily="-110" charset="0"/>
          <a:cs typeface="Times New Roman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0" charset="0"/>
          <a:ea typeface="Times New Roman" pitchFamily="-110" charset="0"/>
          <a:cs typeface="Times New Roman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0" charset="0"/>
          <a:ea typeface="Times New Roman" pitchFamily="-110" charset="0"/>
          <a:cs typeface="Times New Roman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0" charset="0"/>
          <a:ea typeface="Times New Roman" pitchFamily="-110" charset="0"/>
          <a:cs typeface="Times New Roman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0" charset="0"/>
          <a:ea typeface="Times New Roman" pitchFamily="-110" charset="0"/>
          <a:cs typeface="Times New Roman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0" charset="0"/>
          <a:ea typeface="Times New Roman" pitchFamily="-110" charset="0"/>
          <a:cs typeface="Times New Roman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0" charset="0"/>
          <a:ea typeface="Times New Roman" pitchFamily="-110" charset="0"/>
          <a:cs typeface="Times New Roman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0" charset="0"/>
          <a:ea typeface="Times New Roman" pitchFamily="-110" charset="0"/>
          <a:cs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0CB7-B461-444D-B038-E3C681AE5DED}" type="datetimeFigureOut">
              <a:rPr lang="en-US" smtClean="0"/>
              <a:pPr/>
              <a:t>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03EDD-C510-C94A-A260-3A3C66BEF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dirty="0">
                <a:solidFill>
                  <a:srgbClr val="336600"/>
                </a:solidFill>
                <a:latin typeface="Arial"/>
                <a:cs typeface="Arial"/>
              </a:rPr>
              <a:t>Specification, Partitioning, and Composition Techniques for Web Applications in the Context of Event-B</a:t>
            </a:r>
            <a:r>
              <a:rPr lang="en-GB" sz="3200" dirty="0">
                <a:latin typeface="Arial"/>
                <a:cs typeface="Arial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 err="1">
                <a:latin typeface="Arial"/>
                <a:cs typeface="Arial"/>
              </a:rPr>
              <a:t>Abdolbaghi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Rezazadeh</a:t>
            </a:r>
            <a:endParaRPr lang="en-GB" dirty="0" smtClean="0">
              <a:latin typeface="Arial"/>
              <a:cs typeface="Arial"/>
            </a:endParaRPr>
          </a:p>
          <a:p>
            <a:pPr eaLnBrk="1" hangingPunct="1"/>
            <a:r>
              <a:rPr lang="en-GB" dirty="0" smtClean="0">
                <a:latin typeface="Arial"/>
                <a:cs typeface="Arial"/>
              </a:rPr>
              <a:t>Michael Butler</a:t>
            </a:r>
          </a:p>
          <a:p>
            <a:pPr eaLnBrk="1" hangingPunct="1"/>
            <a:endParaRPr lang="en-GB" b="1" i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eaLnBrk="1" hangingPunct="1"/>
            <a:r>
              <a:rPr lang="en-GB" b="1" i="1" dirty="0" smtClean="0">
                <a:solidFill>
                  <a:schemeClr val="accent2"/>
                </a:solidFill>
                <a:latin typeface="Arial"/>
                <a:cs typeface="Arial"/>
              </a:rPr>
              <a:t>University </a:t>
            </a:r>
            <a:r>
              <a:rPr lang="en-GB" b="1" i="1" dirty="0">
                <a:solidFill>
                  <a:schemeClr val="accent2"/>
                </a:solidFill>
                <a:latin typeface="Arial"/>
                <a:cs typeface="Arial"/>
              </a:rPr>
              <a:t>of Southampton</a:t>
            </a:r>
          </a:p>
        </p:txBody>
      </p:sp>
      <p:pic>
        <p:nvPicPr>
          <p:cNvPr id="4" name="Picture 7" descr="UoS_logo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172200"/>
            <a:ext cx="281286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eb_Logo_3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943600"/>
            <a:ext cx="11492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Application Structure</a:t>
            </a:r>
            <a:endParaRPr lang="en-GB" dirty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Multi-layer Architecture to achieve: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</a:rPr>
              <a:t>High level of  modularity 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</a:rPr>
              <a:t>Separation of concerns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</a:rPr>
              <a:t>Effective way to handle complexity</a:t>
            </a:r>
          </a:p>
          <a:p>
            <a:pPr lvl="1"/>
            <a:endParaRPr lang="en-GB" sz="2400" dirty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BACCB6-9752-E441-A281-17DC15835D6C}" type="slidenum">
              <a:rPr lang="en-GB" smtClean="0"/>
              <a:pPr/>
              <a:t>10</a:t>
            </a:fld>
            <a:endParaRPr lang="en-GB" smtClean="0"/>
          </a:p>
        </p:txBody>
      </p:sp>
      <p:grpSp>
        <p:nvGrpSpPr>
          <p:cNvPr id="17415" name="Group 16"/>
          <p:cNvGrpSpPr>
            <a:grpSpLocks/>
          </p:cNvGrpSpPr>
          <p:nvPr/>
        </p:nvGrpSpPr>
        <p:grpSpPr bwMode="auto">
          <a:xfrm>
            <a:off x="1331913" y="3500438"/>
            <a:ext cx="5489575" cy="2493962"/>
            <a:chOff x="809" y="1947"/>
            <a:chExt cx="3458" cy="1571"/>
          </a:xfrm>
        </p:grpSpPr>
        <p:sp>
          <p:nvSpPr>
            <p:cNvPr id="17416" name="AutoShape 5"/>
            <p:cNvSpPr>
              <a:spLocks noChangeArrowheads="1"/>
            </p:cNvSpPr>
            <p:nvPr/>
          </p:nvSpPr>
          <p:spPr bwMode="auto">
            <a:xfrm>
              <a:off x="809" y="2021"/>
              <a:ext cx="1100" cy="4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>
              <a:prstTxWarp prst="textNoShape">
                <a:avLst/>
              </a:prstTxWarp>
            </a:bodyPr>
            <a:lstStyle/>
            <a:p>
              <a:r>
                <a:rPr lang="en-GB" sz="1600"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User Tier </a:t>
              </a:r>
            </a:p>
            <a:p>
              <a:r>
                <a:rPr lang="en-GB" sz="1600"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(standard Bowser</a:t>
              </a:r>
              <a:r>
                <a:rPr lang="en-GB" sz="1400"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)</a:t>
              </a:r>
            </a:p>
          </p:txBody>
        </p:sp>
        <p:sp>
          <p:nvSpPr>
            <p:cNvPr id="17417" name="Rectangle 6"/>
            <p:cNvSpPr>
              <a:spLocks noChangeArrowheads="1"/>
            </p:cNvSpPr>
            <p:nvPr/>
          </p:nvSpPr>
          <p:spPr bwMode="auto">
            <a:xfrm>
              <a:off x="2245" y="1979"/>
              <a:ext cx="752" cy="4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sz="1200">
                <a:latin typeface="Times New Roman" pitchFamily="-110" charset="0"/>
              </a:endParaRPr>
            </a:p>
            <a:p>
              <a:r>
                <a:rPr lang="en-GB" sz="1600"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Web Server</a:t>
              </a:r>
            </a:p>
          </p:txBody>
        </p:sp>
        <p:sp>
          <p:nvSpPr>
            <p:cNvPr id="17418" name="Rectangle 7"/>
            <p:cNvSpPr>
              <a:spLocks noChangeArrowheads="1"/>
            </p:cNvSpPr>
            <p:nvPr/>
          </p:nvSpPr>
          <p:spPr bwMode="auto">
            <a:xfrm>
              <a:off x="3337" y="1947"/>
              <a:ext cx="738" cy="4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sz="1200">
                <a:latin typeface="Times New Roman" pitchFamily="-110" charset="0"/>
              </a:endParaRPr>
            </a:p>
            <a:p>
              <a:r>
                <a:rPr lang="en-GB" sz="1600">
                  <a:latin typeface="Times New Roman" pitchFamily="-110" charset="0"/>
                </a:rPr>
                <a:t>Application</a:t>
              </a:r>
            </a:p>
            <a:p>
              <a:r>
                <a:rPr lang="en-GB" sz="1600">
                  <a:latin typeface="Times New Roman" pitchFamily="-110" charset="0"/>
                </a:rPr>
                <a:t>Server</a:t>
              </a:r>
              <a:endParaRPr lang="en-GB" sz="1600"/>
            </a:p>
          </p:txBody>
        </p:sp>
        <p:sp>
          <p:nvSpPr>
            <p:cNvPr id="17419" name="AutoShape 8"/>
            <p:cNvSpPr>
              <a:spLocks noChangeArrowheads="1"/>
            </p:cNvSpPr>
            <p:nvPr/>
          </p:nvSpPr>
          <p:spPr bwMode="auto">
            <a:xfrm>
              <a:off x="3133" y="2792"/>
              <a:ext cx="1134" cy="726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>
              <a:prstTxWarp prst="textNoShape">
                <a:avLst/>
              </a:prstTxWarp>
            </a:bodyPr>
            <a:lstStyle/>
            <a:p>
              <a:r>
                <a:rPr lang="en-GB" sz="1600"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Back-end </a:t>
              </a:r>
            </a:p>
            <a:p>
              <a:r>
                <a:rPr lang="en-GB" sz="1600"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or</a:t>
              </a:r>
            </a:p>
            <a:p>
              <a:r>
                <a:rPr lang="en-GB" sz="1600"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Database Systems</a:t>
              </a:r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 flipV="1">
              <a:off x="1919" y="2133"/>
              <a:ext cx="3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 flipH="1" flipV="1">
              <a:off x="1910" y="2311"/>
              <a:ext cx="32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 flipV="1">
              <a:off x="3009" y="2098"/>
              <a:ext cx="3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 flipH="1" flipV="1">
              <a:off x="3005" y="2278"/>
              <a:ext cx="3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 rot="5400000" flipV="1">
              <a:off x="3409" y="2612"/>
              <a:ext cx="3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5" name="Line 14"/>
            <p:cNvSpPr>
              <a:spLocks noChangeShapeType="1"/>
            </p:cNvSpPr>
            <p:nvPr/>
          </p:nvSpPr>
          <p:spPr bwMode="auto">
            <a:xfrm rot="5400000" flipH="1" flipV="1">
              <a:off x="3596" y="2601"/>
              <a:ext cx="40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Extending current methodology</a:t>
            </a:r>
            <a:endParaRPr lang="en-GB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Identifying reoccurring composition patterns 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These patterns can be domain-specific like Web Applications</a:t>
            </a:r>
          </a:p>
          <a:p>
            <a:r>
              <a:rPr lang="en-GB" dirty="0" smtClean="0"/>
              <a:t>Classifying recognised patterns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This may involve some informal representation </a:t>
            </a:r>
          </a:p>
          <a:p>
            <a:r>
              <a:rPr lang="en-GB" dirty="0" smtClean="0"/>
              <a:t>Formally model these patterns</a:t>
            </a:r>
          </a:p>
          <a:p>
            <a:r>
              <a:rPr lang="en-GB" dirty="0" smtClean="0"/>
              <a:t>Providing some examples how these patterns can be used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Both in non-formal and formal Event-B</a:t>
            </a:r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We outline some </a:t>
            </a:r>
            <a:r>
              <a:rPr lang="en-GB" dirty="0" smtClean="0"/>
              <a:t>of these composition patterns</a:t>
            </a:r>
            <a:endParaRPr lang="en-GB" dirty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B5A6C3E-CCFF-5043-AB76-AD1CA2823DDE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4000" dirty="0" smtClean="0"/>
              <a:t>Devising composition mechanism in Event-B</a:t>
            </a:r>
            <a:endParaRPr lang="en-GB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Composition Patterns</a:t>
            </a:r>
          </a:p>
          <a:p>
            <a:pPr lvl="1"/>
            <a:r>
              <a:rPr lang="en-GB" sz="2000" dirty="0" smtClean="0"/>
              <a:t>Basic Parallel Composition Mechanism (Pattern 1)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BBB481D-BDEB-B346-8DFB-46B83D55EFA7}" type="slidenum">
              <a:rPr lang="en-GB" smtClean="0"/>
              <a:pPr/>
              <a:t>12</a:t>
            </a:fld>
            <a:endParaRPr lang="en-GB" smtClean="0"/>
          </a:p>
        </p:txBody>
      </p:sp>
      <p:grpSp>
        <p:nvGrpSpPr>
          <p:cNvPr id="23559" name="Group 26"/>
          <p:cNvGrpSpPr>
            <a:grpSpLocks/>
          </p:cNvGrpSpPr>
          <p:nvPr/>
        </p:nvGrpSpPr>
        <p:grpSpPr bwMode="auto">
          <a:xfrm>
            <a:off x="2895600" y="2514600"/>
            <a:ext cx="3733800" cy="1143000"/>
            <a:chOff x="2895600" y="2209800"/>
            <a:chExt cx="3733800" cy="1143003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562600" y="2209800"/>
              <a:ext cx="1066800" cy="1143003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895600" y="2209800"/>
              <a:ext cx="1066800" cy="1143003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657600" y="2590801"/>
              <a:ext cx="609600" cy="381001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181600" y="2590801"/>
              <a:ext cx="609600" cy="381001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23565" name="Straight Connector 12"/>
            <p:cNvCxnSpPr>
              <a:cxnSpLocks noChangeShapeType="1"/>
              <a:stCxn id="10" idx="3"/>
            </p:cNvCxnSpPr>
            <p:nvPr/>
          </p:nvCxnSpPr>
          <p:spPr bwMode="auto">
            <a:xfrm flipV="1">
              <a:off x="4267200" y="2781300"/>
              <a:ext cx="90593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TextBox 13"/>
            <p:cNvSpPr txBox="1"/>
            <p:nvPr/>
          </p:nvSpPr>
          <p:spPr>
            <a:xfrm>
              <a:off x="2971800" y="2209800"/>
              <a:ext cx="914400" cy="288926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+mj-lt"/>
                  <a:ea typeface="Arial" pitchFamily="-106" charset="0"/>
                  <a:cs typeface="Arial" pitchFamily="-106" charset="0"/>
                </a:rPr>
                <a:t>Machine 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624139"/>
              <a:ext cx="381000" cy="252413"/>
            </a:xfrm>
            <a:prstGeom prst="rect">
              <a:avLst/>
            </a:prstGeom>
            <a:noFill/>
          </p:spPr>
          <p:txBody>
            <a:bodyPr lIns="36000" tIns="18000" rIns="36000" bIns="18000" anchor="ctr">
              <a:spAutoFit/>
            </a:bodyPr>
            <a:lstStyle/>
            <a:p>
              <a:pPr>
                <a:defRPr/>
              </a:pPr>
              <a:r>
                <a:rPr lang="en-GB" sz="1400" dirty="0" err="1">
                  <a:latin typeface="+mj-lt"/>
                  <a:ea typeface="Arial" pitchFamily="-106" charset="0"/>
                  <a:cs typeface="Arial" pitchFamily="-106" charset="0"/>
                </a:rPr>
                <a:t>ev</a:t>
              </a:r>
              <a:r>
                <a:rPr lang="en-GB" sz="1400" baseline="-25000" dirty="0" err="1">
                  <a:latin typeface="+mj-lt"/>
                  <a:ea typeface="Arial" pitchFamily="-106" charset="0"/>
                  <a:cs typeface="Arial" pitchFamily="-106" charset="0"/>
                </a:rPr>
                <a:t>M</a:t>
              </a:r>
              <a:endParaRPr lang="en-GB" sz="1400" baseline="-250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3568" name="TextBox 16"/>
            <p:cNvSpPr txBox="1">
              <a:spLocks noChangeArrowheads="1"/>
            </p:cNvSpPr>
            <p:nvPr/>
          </p:nvSpPr>
          <p:spPr bwMode="auto">
            <a:xfrm>
              <a:off x="5257800" y="2624139"/>
              <a:ext cx="381000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36000" bIns="18000" anchor="ctr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latin typeface="Times New Roman" pitchFamily="-110" charset="0"/>
                </a:rPr>
                <a:t>ev</a:t>
              </a:r>
              <a:r>
                <a:rPr lang="en-GB" sz="1400" baseline="-25000">
                  <a:latin typeface="Times New Roman" pitchFamily="-110" charset="0"/>
                </a:rPr>
                <a:t>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8800" y="2209800"/>
              <a:ext cx="914400" cy="288926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+mj-lt"/>
                  <a:ea typeface="Arial" pitchFamily="-106" charset="0"/>
                  <a:cs typeface="Arial" pitchFamily="-106" charset="0"/>
                </a:rPr>
                <a:t>Machine N</a:t>
              </a:r>
            </a:p>
          </p:txBody>
        </p:sp>
      </p:grpSp>
      <p:pic>
        <p:nvPicPr>
          <p:cNvPr id="23560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0"/>
            <a:ext cx="5832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Parallel composition with value-passing (Pattern 2)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sz="2000" dirty="0" smtClean="0"/>
              <a:t>One output event and one input event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51EFA374-C9B3-634E-868B-9681B008182C}" type="slidenum">
              <a:rPr lang="en-GB" smtClean="0"/>
              <a:pPr/>
              <a:t>13</a:t>
            </a:fld>
            <a:endParaRPr lang="en-GB" smtClean="0"/>
          </a:p>
        </p:txBody>
      </p:sp>
      <p:grpSp>
        <p:nvGrpSpPr>
          <p:cNvPr id="24583" name="Group 20"/>
          <p:cNvGrpSpPr>
            <a:grpSpLocks/>
          </p:cNvGrpSpPr>
          <p:nvPr/>
        </p:nvGrpSpPr>
        <p:grpSpPr bwMode="auto">
          <a:xfrm>
            <a:off x="2590800" y="2362200"/>
            <a:ext cx="3733800" cy="990600"/>
            <a:chOff x="1981200" y="2057400"/>
            <a:chExt cx="3733800" cy="990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648200" y="20574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981200" y="20574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743200" y="24384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267200" y="24384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2057400"/>
              <a:ext cx="914400" cy="288925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+mj-lt"/>
                  <a:ea typeface="Arial" pitchFamily="-106" charset="0"/>
                  <a:cs typeface="Arial" pitchFamily="-106" charset="0"/>
                </a:rPr>
                <a:t>Machine 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95600" y="2471738"/>
              <a:ext cx="381000" cy="252412"/>
            </a:xfrm>
            <a:prstGeom prst="rect">
              <a:avLst/>
            </a:prstGeom>
            <a:noFill/>
          </p:spPr>
          <p:txBody>
            <a:bodyPr lIns="36000" tIns="18000" rIns="36000" bIns="18000" anchor="ctr">
              <a:spAutoFit/>
            </a:bodyPr>
            <a:lstStyle/>
            <a:p>
              <a:pPr>
                <a:defRPr/>
              </a:pPr>
              <a:r>
                <a:rPr lang="en-GB" sz="1400" dirty="0" err="1">
                  <a:latin typeface="+mj-lt"/>
                  <a:ea typeface="Arial" pitchFamily="-106" charset="0"/>
                  <a:cs typeface="Arial" pitchFamily="-106" charset="0"/>
                </a:rPr>
                <a:t>ev</a:t>
              </a:r>
              <a:r>
                <a:rPr lang="en-GB" sz="1400" baseline="-25000" dirty="0" err="1">
                  <a:latin typeface="+mj-lt"/>
                  <a:ea typeface="Arial" pitchFamily="-106" charset="0"/>
                  <a:cs typeface="Arial" pitchFamily="-106" charset="0"/>
                </a:rPr>
                <a:t>M</a:t>
              </a:r>
              <a:endParaRPr lang="en-GB" sz="1400" baseline="-250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4591" name="TextBox 15"/>
            <p:cNvSpPr txBox="1">
              <a:spLocks noChangeArrowheads="1"/>
            </p:cNvSpPr>
            <p:nvPr/>
          </p:nvSpPr>
          <p:spPr bwMode="auto">
            <a:xfrm>
              <a:off x="4343400" y="2471738"/>
              <a:ext cx="38100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36000" bIns="18000" anchor="ctr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latin typeface="Times New Roman" pitchFamily="-110" charset="0"/>
                </a:rPr>
                <a:t>ev</a:t>
              </a:r>
              <a:r>
                <a:rPr lang="en-GB" sz="1400" baseline="-25000">
                  <a:latin typeface="Times New Roman" pitchFamily="-110" charset="0"/>
                </a:rPr>
                <a:t>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4400" y="2057400"/>
              <a:ext cx="914400" cy="288925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+mj-lt"/>
                  <a:ea typeface="Arial" pitchFamily="-106" charset="0"/>
                  <a:cs typeface="Arial" pitchFamily="-106" charset="0"/>
                </a:rPr>
                <a:t>Machine N</a:t>
              </a:r>
            </a:p>
          </p:txBody>
        </p:sp>
        <p:cxnSp>
          <p:nvCxnSpPr>
            <p:cNvPr id="24593" name="Straight Arrow Connector 18"/>
            <p:cNvCxnSpPr>
              <a:cxnSpLocks noChangeShapeType="1"/>
            </p:cNvCxnSpPr>
            <p:nvPr/>
          </p:nvCxnSpPr>
          <p:spPr bwMode="auto">
            <a:xfrm>
              <a:off x="3352800" y="2624671"/>
              <a:ext cx="9144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0" name="TextBox 19"/>
            <p:cNvSpPr txBox="1"/>
            <p:nvPr/>
          </p:nvSpPr>
          <p:spPr>
            <a:xfrm>
              <a:off x="3581400" y="2362200"/>
              <a:ext cx="304800" cy="220663"/>
            </a:xfrm>
            <a:prstGeom prst="rect">
              <a:avLst/>
            </a:prstGeom>
            <a:noFill/>
          </p:spPr>
          <p:txBody>
            <a:bodyPr lIns="36000" tIns="18000" rIns="36000" bIns="18000" anchorCtr="1">
              <a:spAutoFit/>
            </a:bodyPr>
            <a:lstStyle/>
            <a:p>
              <a:pPr>
                <a:defRPr/>
              </a:pPr>
              <a:r>
                <a:rPr lang="en-US" sz="1200" dirty="0" err="1">
                  <a:latin typeface="+mj-lt"/>
                  <a:ea typeface="Arial" pitchFamily="-106" charset="0"/>
                  <a:cs typeface="Arial" pitchFamily="-106" charset="0"/>
                </a:rPr>
                <a:t>x</a:t>
              </a:r>
              <a:r>
                <a:rPr lang="en-GB" sz="1200" dirty="0">
                  <a:latin typeface="+mj-lt"/>
                  <a:ea typeface="Arial" pitchFamily="-106" charset="0"/>
                  <a:cs typeface="Arial" pitchFamily="-106" charset="0"/>
                </a:rPr>
                <a:t>!</a:t>
              </a:r>
            </a:p>
          </p:txBody>
        </p:sp>
      </p:grpSp>
      <p:pic>
        <p:nvPicPr>
          <p:cNvPr id="24584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7600"/>
            <a:ext cx="55626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3200" dirty="0" smtClean="0"/>
              <a:t>Broadcasting composition (Pattern 3)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 single output event which synchronises with many input events</a:t>
            </a:r>
            <a:endParaRPr lang="en-GB" sz="2400" dirty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3959B02-B374-7041-865C-709C009C5B6E}" type="slidenum">
              <a:rPr lang="en-GB" smtClean="0"/>
              <a:pPr/>
              <a:t>14</a:t>
            </a:fld>
            <a:endParaRPr lang="en-GB" smtClean="0"/>
          </a:p>
        </p:txBody>
      </p:sp>
      <p:grpSp>
        <p:nvGrpSpPr>
          <p:cNvPr id="25607" name="Group 72"/>
          <p:cNvGrpSpPr>
            <a:grpSpLocks/>
          </p:cNvGrpSpPr>
          <p:nvPr/>
        </p:nvGrpSpPr>
        <p:grpSpPr bwMode="auto">
          <a:xfrm>
            <a:off x="474663" y="3294063"/>
            <a:ext cx="2895600" cy="2573337"/>
            <a:chOff x="538480" y="2252137"/>
            <a:chExt cx="2895600" cy="2574147"/>
          </a:xfrm>
        </p:grpSpPr>
        <p:grpSp>
          <p:nvGrpSpPr>
            <p:cNvPr id="25609" name="Group 61"/>
            <p:cNvGrpSpPr>
              <a:grpSpLocks/>
            </p:cNvGrpSpPr>
            <p:nvPr/>
          </p:nvGrpSpPr>
          <p:grpSpPr bwMode="auto">
            <a:xfrm>
              <a:off x="538480" y="2252137"/>
              <a:ext cx="2895600" cy="2574147"/>
              <a:chOff x="538480" y="2252137"/>
              <a:chExt cx="2895600" cy="2574147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2595880" y="2252137"/>
                <a:ext cx="762000" cy="2210496"/>
              </a:xfrm>
              <a:prstGeom prst="round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614680" y="2252137"/>
                <a:ext cx="762000" cy="2210496"/>
              </a:xfrm>
              <a:prstGeom prst="round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995680" y="3208113"/>
                <a:ext cx="609600" cy="381120"/>
              </a:xfrm>
              <a:prstGeom prst="round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2386330" y="2531625"/>
                <a:ext cx="609600" cy="381120"/>
              </a:xfrm>
              <a:prstGeom prst="round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8480" y="4538857"/>
                <a:ext cx="914400" cy="287427"/>
              </a:xfrm>
              <a:prstGeom prst="rect">
                <a:avLst/>
              </a:prstGeom>
              <a:noFill/>
            </p:spPr>
            <p:txBody>
              <a:bodyPr lIns="36000" tIns="36000" rIns="36000" bIns="36000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latin typeface="+mj-lt"/>
                    <a:ea typeface="Arial" pitchFamily="-106" charset="0"/>
                    <a:cs typeface="Arial" pitchFamily="-106" charset="0"/>
                  </a:rPr>
                  <a:t>Machine 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51255" y="3250988"/>
                <a:ext cx="381000" cy="252492"/>
              </a:xfrm>
              <a:prstGeom prst="rect">
                <a:avLst/>
              </a:prstGeom>
              <a:noFill/>
            </p:spPr>
            <p:txBody>
              <a:bodyPr lIns="36000" tIns="18000" rIns="36000" bIns="18000" anchor="ctr">
                <a:spAutoFit/>
              </a:bodyPr>
              <a:lstStyle/>
              <a:p>
                <a:pPr>
                  <a:defRPr/>
                </a:pPr>
                <a:r>
                  <a:rPr lang="en-GB" sz="1400" dirty="0" err="1">
                    <a:latin typeface="+mj-lt"/>
                    <a:ea typeface="Arial" pitchFamily="-106" charset="0"/>
                    <a:cs typeface="Arial" pitchFamily="-106" charset="0"/>
                  </a:rPr>
                  <a:t>ev</a:t>
                </a:r>
                <a:r>
                  <a:rPr lang="en-GB" sz="1400" baseline="-25000" dirty="0" err="1">
                    <a:latin typeface="+mj-lt"/>
                    <a:ea typeface="Arial" pitchFamily="-106" charset="0"/>
                    <a:cs typeface="Arial" pitchFamily="-106" charset="0"/>
                  </a:rPr>
                  <a:t>M</a:t>
                </a:r>
                <a:endParaRPr lang="en-GB" sz="1400" baseline="-25000" dirty="0">
                  <a:latin typeface="+mj-lt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25618" name="TextBox 14"/>
              <p:cNvSpPr txBox="1">
                <a:spLocks noChangeArrowheads="1"/>
              </p:cNvSpPr>
              <p:nvPr/>
            </p:nvSpPr>
            <p:spPr bwMode="auto">
              <a:xfrm>
                <a:off x="2503805" y="2549092"/>
                <a:ext cx="455612" cy="252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18000" rIns="36000" bIns="1800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>
                    <a:latin typeface="Times New Roman" pitchFamily="-110" charset="0"/>
                  </a:rPr>
                  <a:t>ev1</a:t>
                </a:r>
                <a:r>
                  <a:rPr lang="en-GB" sz="1400" baseline="-25000">
                    <a:latin typeface="Times New Roman" pitchFamily="-110" charset="0"/>
                  </a:rPr>
                  <a:t>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19680" y="4538857"/>
                <a:ext cx="914400" cy="287427"/>
              </a:xfrm>
              <a:prstGeom prst="rect">
                <a:avLst/>
              </a:prstGeom>
              <a:noFill/>
            </p:spPr>
            <p:txBody>
              <a:bodyPr lIns="36000" tIns="36000" rIns="36000" bIns="36000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latin typeface="+mj-lt"/>
                    <a:ea typeface="Arial" pitchFamily="-106" charset="0"/>
                    <a:cs typeface="Arial" pitchFamily="-106" charset="0"/>
                  </a:rPr>
                  <a:t>Machine N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00517" y="2971500"/>
                <a:ext cx="304800" cy="220732"/>
              </a:xfrm>
              <a:prstGeom prst="rect">
                <a:avLst/>
              </a:prstGeom>
              <a:noFill/>
            </p:spPr>
            <p:txBody>
              <a:bodyPr lIns="36000" tIns="18000" rIns="36000" bIns="18000" anchorCtr="1">
                <a:spAutoFit/>
              </a:bodyPr>
              <a:lstStyle/>
              <a:p>
                <a:pPr>
                  <a:defRPr/>
                </a:pPr>
                <a:r>
                  <a:rPr lang="en-US" sz="1200" dirty="0" err="1">
                    <a:latin typeface="+mj-lt"/>
                    <a:ea typeface="Arial" pitchFamily="-106" charset="0"/>
                    <a:cs typeface="Arial" pitchFamily="-106" charset="0"/>
                  </a:rPr>
                  <a:t>x</a:t>
                </a:r>
                <a:r>
                  <a:rPr lang="en-GB" sz="1200" dirty="0">
                    <a:latin typeface="+mj-lt"/>
                    <a:ea typeface="Arial" pitchFamily="-106" charset="0"/>
                    <a:cs typeface="Arial" pitchFamily="-106" charset="0"/>
                  </a:rPr>
                  <a:t>!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2400617" y="3065193"/>
                <a:ext cx="609600" cy="381120"/>
              </a:xfrm>
              <a:prstGeom prst="round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622" name="TextBox 21"/>
              <p:cNvSpPr txBox="1">
                <a:spLocks noChangeArrowheads="1"/>
              </p:cNvSpPr>
              <p:nvPr/>
            </p:nvSpPr>
            <p:spPr bwMode="auto">
              <a:xfrm>
                <a:off x="2483167" y="3111244"/>
                <a:ext cx="509588" cy="252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18000" rIns="36000" bIns="1800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>
                    <a:latin typeface="Times New Roman" pitchFamily="-110" charset="0"/>
                  </a:rPr>
                  <a:t>ev2</a:t>
                </a:r>
                <a:r>
                  <a:rPr lang="en-GB" sz="1400" baseline="-25000">
                    <a:latin typeface="Times New Roman" pitchFamily="-110" charset="0"/>
                  </a:rPr>
                  <a:t>N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2443480" y="3894129"/>
                <a:ext cx="609600" cy="381120"/>
              </a:xfrm>
              <a:prstGeom prst="round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624" name="TextBox 27"/>
              <p:cNvSpPr txBox="1">
                <a:spLocks noChangeArrowheads="1"/>
              </p:cNvSpPr>
              <p:nvPr/>
            </p:nvSpPr>
            <p:spPr bwMode="auto">
              <a:xfrm>
                <a:off x="2529205" y="3929065"/>
                <a:ext cx="381000" cy="252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18000" rIns="36000" bIns="1800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>
                    <a:latin typeface="Times New Roman" pitchFamily="-110" charset="0"/>
                  </a:rPr>
                  <a:t>evj</a:t>
                </a:r>
                <a:r>
                  <a:rPr lang="en-GB" sz="1400" baseline="-25000">
                    <a:latin typeface="Times New Roman" pitchFamily="-110" charset="0"/>
                  </a:rPr>
                  <a:t>N</a:t>
                </a:r>
              </a:p>
            </p:txBody>
          </p:sp>
          <p:cxnSp>
            <p:nvCxnSpPr>
              <p:cNvPr id="25625" name="Elbow Connector 36"/>
              <p:cNvCxnSpPr>
                <a:cxnSpLocks noChangeShapeType="1"/>
                <a:stCxn id="11" idx="3"/>
                <a:endCxn id="12" idx="1"/>
              </p:cNvCxnSpPr>
              <p:nvPr/>
            </p:nvCxnSpPr>
            <p:spPr bwMode="auto">
              <a:xfrm flipV="1">
                <a:off x="1605280" y="2722030"/>
                <a:ext cx="780625" cy="677340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6" name="Elbow Connector 38"/>
              <p:cNvCxnSpPr>
                <a:cxnSpLocks noChangeShapeType="1"/>
                <a:stCxn id="11" idx="3"/>
                <a:endCxn id="26" idx="1"/>
              </p:cNvCxnSpPr>
              <p:nvPr/>
            </p:nvCxnSpPr>
            <p:spPr bwMode="auto">
              <a:xfrm>
                <a:off x="1605280" y="3399370"/>
                <a:ext cx="838200" cy="685798"/>
              </a:xfrm>
              <a:prstGeom prst="bentConnector3">
                <a:avLst>
                  <a:gd name="adj1" fmla="val 45958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5" name="Oval 54"/>
              <p:cNvSpPr/>
              <p:nvPr/>
            </p:nvSpPr>
            <p:spPr bwMode="auto">
              <a:xfrm>
                <a:off x="1859280" y="3250988"/>
                <a:ext cx="304800" cy="304896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864042" y="3314508"/>
                <a:ext cx="304800" cy="154036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+mn-lt"/>
                    <a:ea typeface="Arial" pitchFamily="-106" charset="0"/>
                    <a:cs typeface="Arial" pitchFamily="-106" charset="0"/>
                  </a:rPr>
                  <a:t>ALL</a:t>
                </a:r>
              </a:p>
            </p:txBody>
          </p:sp>
        </p:grpSp>
        <p:sp>
          <p:nvSpPr>
            <p:cNvPr id="25610" name="TextBox 65"/>
            <p:cNvSpPr txBox="1">
              <a:spLocks noChangeArrowheads="1"/>
            </p:cNvSpPr>
            <p:nvPr/>
          </p:nvSpPr>
          <p:spPr bwMode="auto">
            <a:xfrm>
              <a:off x="2646801" y="3505200"/>
              <a:ext cx="248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:</a:t>
              </a:r>
            </a:p>
          </p:txBody>
        </p:sp>
        <p:cxnSp>
          <p:nvCxnSpPr>
            <p:cNvPr id="25611" name="Elbow Connector 67"/>
            <p:cNvCxnSpPr>
              <a:cxnSpLocks noChangeShapeType="1"/>
              <a:stCxn id="56" idx="3"/>
              <a:endCxn id="20" idx="1"/>
            </p:cNvCxnSpPr>
            <p:nvPr/>
          </p:nvCxnSpPr>
          <p:spPr bwMode="auto">
            <a:xfrm flipV="1">
              <a:off x="2168315" y="3256063"/>
              <a:ext cx="231988" cy="13558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25608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124200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Alternation patterns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9BED320-EAA2-5746-A229-FF9B4839A8DA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81000" y="4673600"/>
            <a:ext cx="33131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Arial"/>
                <a:ea typeface="Times New Roman" pitchFamily="-110" charset="0"/>
                <a:cs typeface="Arial"/>
              </a:rPr>
              <a:t>One output event with one of many input events (Pattern</a:t>
            </a:r>
            <a:r>
              <a:rPr lang="en-GB" sz="1600" dirty="0" smtClean="0">
                <a:latin typeface="Arial"/>
                <a:ea typeface="Times New Roman" pitchFamily="-110" charset="0"/>
                <a:cs typeface="Arial"/>
              </a:rPr>
              <a:t> 4)</a:t>
            </a:r>
            <a:endParaRPr lang="en-GB" sz="1600" dirty="0">
              <a:latin typeface="Arial"/>
              <a:ea typeface="Times New Roman" pitchFamily="-110" charset="0"/>
              <a:cs typeface="Arial"/>
            </a:endParaRPr>
          </a:p>
        </p:txBody>
      </p:sp>
      <p:grpSp>
        <p:nvGrpSpPr>
          <p:cNvPr id="26631" name="Group 68"/>
          <p:cNvGrpSpPr>
            <a:grpSpLocks/>
          </p:cNvGrpSpPr>
          <p:nvPr/>
        </p:nvGrpSpPr>
        <p:grpSpPr bwMode="auto">
          <a:xfrm>
            <a:off x="692150" y="1905000"/>
            <a:ext cx="2965450" cy="2552700"/>
            <a:chOff x="685800" y="1308100"/>
            <a:chExt cx="2660650" cy="1978555"/>
          </a:xfrm>
        </p:grpSpPr>
        <p:grpSp>
          <p:nvGrpSpPr>
            <p:cNvPr id="26681" name="Group 8"/>
            <p:cNvGrpSpPr>
              <a:grpSpLocks/>
            </p:cNvGrpSpPr>
            <p:nvPr/>
          </p:nvGrpSpPr>
          <p:grpSpPr bwMode="auto">
            <a:xfrm>
              <a:off x="685800" y="1308100"/>
              <a:ext cx="2660650" cy="1978555"/>
              <a:chOff x="538480" y="1981468"/>
              <a:chExt cx="2973667" cy="2480465"/>
            </a:xfrm>
          </p:grpSpPr>
          <p:grpSp>
            <p:nvGrpSpPr>
              <p:cNvPr id="26683" name="Group 61"/>
              <p:cNvGrpSpPr>
                <a:grpSpLocks/>
              </p:cNvGrpSpPr>
              <p:nvPr/>
            </p:nvGrpSpPr>
            <p:grpSpPr bwMode="auto">
              <a:xfrm>
                <a:off x="538480" y="1981468"/>
                <a:ext cx="2973667" cy="2480465"/>
                <a:chOff x="538480" y="1981468"/>
                <a:chExt cx="2973667" cy="2480465"/>
              </a:xfrm>
            </p:grpSpPr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2596627" y="2332477"/>
                  <a:ext cx="761160" cy="2129456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680421" y="2314927"/>
                  <a:ext cx="695512" cy="2147006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996240" y="3208051"/>
                  <a:ext cx="521634" cy="382210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2385490" y="2582084"/>
                  <a:ext cx="613895" cy="329559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38480" y="2020469"/>
                  <a:ext cx="1021976" cy="271494"/>
                </a:xfrm>
                <a:prstGeom prst="rect">
                  <a:avLst/>
                </a:prstGeom>
                <a:noFill/>
              </p:spPr>
              <p:txBody>
                <a:bodyPr lIns="36000" tIns="18000" rIns="36000" bIns="18000">
                  <a:spAutoFit/>
                </a:bodyPr>
                <a:lstStyle/>
                <a:p>
                  <a:pPr>
                    <a:defRPr/>
                  </a:pPr>
                  <a:r>
                    <a:rPr lang="en-GB" sz="1200" dirty="0">
                      <a:latin typeface="+mj-lt"/>
                      <a:ea typeface="Arial" pitchFamily="-106" charset="0"/>
                      <a:cs typeface="Arial" pitchFamily="-106" charset="0"/>
                    </a:rPr>
                    <a:t>Machine M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049468" y="3219751"/>
                  <a:ext cx="447115" cy="309300"/>
                </a:xfrm>
                <a:prstGeom prst="rect">
                  <a:avLst/>
                </a:prstGeom>
                <a:noFill/>
              </p:spPr>
              <p:txBody>
                <a:bodyPr lIns="36000" tIns="18000" rIns="36000" bIns="18000" anchor="ctr">
                  <a:spAutoFit/>
                </a:bodyPr>
                <a:lstStyle/>
                <a:p>
                  <a:pPr>
                    <a:defRPr/>
                  </a:pPr>
                  <a:r>
                    <a:rPr lang="en-GB" sz="1400" dirty="0" err="1">
                      <a:latin typeface="+mj-lt"/>
                      <a:ea typeface="Arial" pitchFamily="-106" charset="0"/>
                      <a:cs typeface="Arial" pitchFamily="-106" charset="0"/>
                    </a:rPr>
                    <a:t>ev</a:t>
                  </a:r>
                  <a:r>
                    <a:rPr lang="en-GB" sz="1400" baseline="-25000" dirty="0" err="1">
                      <a:latin typeface="+mj-lt"/>
                      <a:ea typeface="Arial" pitchFamily="-106" charset="0"/>
                      <a:cs typeface="Arial" pitchFamily="-106" charset="0"/>
                    </a:rPr>
                    <a:t>M</a:t>
                  </a:r>
                  <a:endParaRPr lang="en-GB" sz="1400" baseline="-25000" dirty="0">
                    <a:latin typeface="+mj-lt"/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26691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2461783" y="2572334"/>
                  <a:ext cx="546473" cy="309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18000" rIns="36000" bIns="180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>
                      <a:latin typeface="Times New Roman" pitchFamily="-110" charset="0"/>
                    </a:rPr>
                    <a:t>ev1</a:t>
                  </a:r>
                  <a:r>
                    <a:rPr lang="en-GB" sz="1400" baseline="-25000">
                      <a:latin typeface="Times New Roman" pitchFamily="-110" charset="0"/>
                    </a:rPr>
                    <a:t>N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490171" y="1981468"/>
                  <a:ext cx="1021976" cy="316147"/>
                </a:xfrm>
                <a:prstGeom prst="rect">
                  <a:avLst/>
                </a:prstGeom>
                <a:noFill/>
              </p:spPr>
              <p:txBody>
                <a:bodyPr lIns="36000" tIns="36000" rIns="36000" bIns="36000">
                  <a:spAutoFit/>
                </a:bodyPr>
                <a:lstStyle/>
                <a:p>
                  <a:pPr>
                    <a:defRPr/>
                  </a:pPr>
                  <a:r>
                    <a:rPr lang="en-GB" sz="1200" dirty="0">
                      <a:latin typeface="+mj-lt"/>
                      <a:ea typeface="Arial" pitchFamily="-106" charset="0"/>
                      <a:cs typeface="Arial" pitchFamily="-106" charset="0"/>
                    </a:rPr>
                    <a:t>Machine N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599490" y="2972094"/>
                  <a:ext cx="305173" cy="271494"/>
                </a:xfrm>
                <a:prstGeom prst="rect">
                  <a:avLst/>
                </a:prstGeom>
                <a:noFill/>
              </p:spPr>
              <p:txBody>
                <a:bodyPr lIns="36000" tIns="18000" rIns="36000" bIns="18000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 err="1">
                      <a:latin typeface="+mj-lt"/>
                      <a:ea typeface="Arial" pitchFamily="-106" charset="0"/>
                      <a:cs typeface="Arial" pitchFamily="-106" charset="0"/>
                    </a:rPr>
                    <a:t>x</a:t>
                  </a:r>
                  <a:r>
                    <a:rPr lang="en-GB" sz="1200" dirty="0">
                      <a:latin typeface="+mj-lt"/>
                      <a:ea typeface="Arial" pitchFamily="-106" charset="0"/>
                      <a:cs typeface="Arial" pitchFamily="-106" charset="0"/>
                    </a:rPr>
                    <a:t>!</a:t>
                  </a: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 bwMode="auto">
                <a:xfrm>
                  <a:off x="2399684" y="3071547"/>
                  <a:ext cx="610347" cy="341258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6695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472428" y="3055947"/>
                  <a:ext cx="535828" cy="309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18000" rIns="36000" bIns="180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>
                      <a:latin typeface="Times New Roman" pitchFamily="-110" charset="0"/>
                    </a:rPr>
                    <a:t>ev2</a:t>
                  </a:r>
                  <a:r>
                    <a:rPr lang="en-GB" sz="1400" baseline="-25000">
                      <a:latin typeface="Times New Roman" pitchFamily="-110" charset="0"/>
                    </a:rPr>
                    <a:t>N</a:t>
                  </a: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 bwMode="auto">
                <a:xfrm>
                  <a:off x="2426297" y="3923719"/>
                  <a:ext cx="557119" cy="319808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6697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497268" y="3869117"/>
                  <a:ext cx="480826" cy="309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18000" rIns="36000" bIns="180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>
                      <a:latin typeface="Times New Roman" pitchFamily="-110" charset="0"/>
                    </a:rPr>
                    <a:t>evj</a:t>
                  </a:r>
                  <a:r>
                    <a:rPr lang="en-GB" sz="1400" baseline="-25000">
                      <a:latin typeface="Times New Roman" pitchFamily="-110" charset="0"/>
                    </a:rPr>
                    <a:t>N</a:t>
                  </a:r>
                </a:p>
              </p:txBody>
            </p:sp>
            <p:cxnSp>
              <p:nvCxnSpPr>
                <p:cNvPr id="26698" name="Elbow Connector 25"/>
                <p:cNvCxnSpPr>
                  <a:cxnSpLocks noChangeShapeType="1"/>
                  <a:stCxn id="15" idx="3"/>
                  <a:endCxn id="16" idx="1"/>
                </p:cNvCxnSpPr>
                <p:nvPr/>
              </p:nvCxnSpPr>
              <p:spPr bwMode="auto">
                <a:xfrm flipV="1">
                  <a:off x="1517874" y="2747533"/>
                  <a:ext cx="868030" cy="6518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6699" name="Elbow Connector 26"/>
                <p:cNvCxnSpPr>
                  <a:cxnSpLocks noChangeShapeType="1"/>
                  <a:stCxn id="15" idx="3"/>
                  <a:endCxn id="24" idx="1"/>
                </p:cNvCxnSpPr>
                <p:nvPr/>
              </p:nvCxnSpPr>
              <p:spPr bwMode="auto">
                <a:xfrm>
                  <a:off x="1517874" y="3399369"/>
                  <a:ext cx="908423" cy="684751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28" name="Oval 27"/>
                <p:cNvSpPr/>
                <p:nvPr/>
              </p:nvSpPr>
              <p:spPr bwMode="auto">
                <a:xfrm>
                  <a:off x="1858533" y="3250952"/>
                  <a:ext cx="278560" cy="310058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847887" y="3288002"/>
                  <a:ext cx="305173" cy="189033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000" dirty="0">
                      <a:latin typeface="+mn-lt"/>
                      <a:ea typeface="Arial" pitchFamily="-106" charset="0"/>
                      <a:cs typeface="Arial" pitchFamily="-106" charset="0"/>
                    </a:rPr>
                    <a:t>OR</a:t>
                  </a:r>
                </a:p>
              </p:txBody>
            </p:sp>
          </p:grpSp>
          <p:sp>
            <p:nvSpPr>
              <p:cNvPr id="26684" name="TextBox 10"/>
              <p:cNvSpPr txBox="1">
                <a:spLocks noChangeArrowheads="1"/>
              </p:cNvSpPr>
              <p:nvPr/>
            </p:nvSpPr>
            <p:spPr bwMode="auto">
              <a:xfrm>
                <a:off x="2629748" y="3450450"/>
                <a:ext cx="248799" cy="453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GB"/>
                  <a:t>:</a:t>
                </a:r>
              </a:p>
            </p:txBody>
          </p:sp>
        </p:grpSp>
        <p:cxnSp>
          <p:nvCxnSpPr>
            <p:cNvPr id="26682" name="Elbow Connector 64"/>
            <p:cNvCxnSpPr>
              <a:cxnSpLocks noChangeShapeType="1"/>
            </p:cNvCxnSpPr>
            <p:nvPr/>
          </p:nvCxnSpPr>
          <p:spPr bwMode="auto">
            <a:xfrm flipV="1">
              <a:off x="2118785" y="2305676"/>
              <a:ext cx="231988" cy="14468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6632" name="Group 69"/>
          <p:cNvGrpSpPr>
            <a:grpSpLocks/>
          </p:cNvGrpSpPr>
          <p:nvPr/>
        </p:nvGrpSpPr>
        <p:grpSpPr bwMode="auto">
          <a:xfrm rot="10800000">
            <a:off x="4648201" y="2057400"/>
            <a:ext cx="3332162" cy="2319338"/>
            <a:chOff x="658812" y="1576383"/>
            <a:chExt cx="2641601" cy="1945223"/>
          </a:xfrm>
        </p:grpSpPr>
        <p:grpSp>
          <p:nvGrpSpPr>
            <p:cNvPr id="26660" name="Group 8"/>
            <p:cNvGrpSpPr>
              <a:grpSpLocks/>
            </p:cNvGrpSpPr>
            <p:nvPr/>
          </p:nvGrpSpPr>
          <p:grpSpPr bwMode="auto">
            <a:xfrm>
              <a:off x="658812" y="1576383"/>
              <a:ext cx="2641601" cy="1945223"/>
              <a:chOff x="508318" y="2317811"/>
              <a:chExt cx="2952375" cy="2438683"/>
            </a:xfrm>
          </p:grpSpPr>
          <p:grpSp>
            <p:nvGrpSpPr>
              <p:cNvPr id="26662" name="Group 61"/>
              <p:cNvGrpSpPr>
                <a:grpSpLocks/>
              </p:cNvGrpSpPr>
              <p:nvPr/>
            </p:nvGrpSpPr>
            <p:grpSpPr bwMode="auto">
              <a:xfrm>
                <a:off x="508318" y="2317811"/>
                <a:ext cx="2952375" cy="2438683"/>
                <a:chOff x="508318" y="2317811"/>
                <a:chExt cx="2952375" cy="2438683"/>
              </a:xfrm>
            </p:grpSpPr>
            <p:sp>
              <p:nvSpPr>
                <p:cNvPr id="75" name="Rounded Rectangle 74"/>
                <p:cNvSpPr/>
                <p:nvPr/>
              </p:nvSpPr>
              <p:spPr bwMode="auto">
                <a:xfrm>
                  <a:off x="2607272" y="2333737"/>
                  <a:ext cx="761159" cy="2130113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 bwMode="auto">
                <a:xfrm>
                  <a:off x="685744" y="2317811"/>
                  <a:ext cx="695511" cy="2146039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1001563" y="3217634"/>
                  <a:ext cx="521634" cy="380236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 bwMode="auto">
                <a:xfrm>
                  <a:off x="2390812" y="2584573"/>
                  <a:ext cx="613895" cy="330466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rot="10800000">
                  <a:off x="508318" y="4479332"/>
                  <a:ext cx="1021976" cy="277162"/>
                </a:xfrm>
                <a:prstGeom prst="rect">
                  <a:avLst/>
                </a:prstGeom>
                <a:noFill/>
              </p:spPr>
              <p:txBody>
                <a:bodyPr lIns="36000" tIns="18000" rIns="36000" bIns="18000">
                  <a:spAutoFit/>
                </a:bodyPr>
                <a:lstStyle/>
                <a:p>
                  <a:pPr>
                    <a:defRPr/>
                  </a:pPr>
                  <a:r>
                    <a:rPr lang="en-GB" sz="1200" dirty="0">
                      <a:latin typeface="+mj-lt"/>
                      <a:ea typeface="Arial" pitchFamily="-106" charset="0"/>
                      <a:cs typeface="Arial" pitchFamily="-106" charset="0"/>
                    </a:rPr>
                    <a:t>Machine M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 rot="10800000">
                  <a:off x="1068985" y="3276142"/>
                  <a:ext cx="381467" cy="315756"/>
                </a:xfrm>
                <a:prstGeom prst="rect">
                  <a:avLst/>
                </a:prstGeom>
                <a:noFill/>
              </p:spPr>
              <p:txBody>
                <a:bodyPr lIns="36000" tIns="18000" rIns="36000" bIns="18000" anchor="ctr">
                  <a:spAutoFit/>
                </a:bodyPr>
                <a:lstStyle/>
                <a:p>
                  <a:pPr>
                    <a:defRPr/>
                  </a:pPr>
                  <a:r>
                    <a:rPr lang="en-GB" sz="1400" dirty="0" err="1">
                      <a:latin typeface="+mj-lt"/>
                      <a:ea typeface="Arial" pitchFamily="-106" charset="0"/>
                      <a:cs typeface="Arial" pitchFamily="-106" charset="0"/>
                    </a:rPr>
                    <a:t>ev</a:t>
                  </a:r>
                  <a:r>
                    <a:rPr lang="en-GB" sz="1400" baseline="-25000" dirty="0" err="1">
                      <a:latin typeface="+mj-lt"/>
                      <a:ea typeface="Arial" pitchFamily="-106" charset="0"/>
                      <a:cs typeface="Arial" pitchFamily="-106" charset="0"/>
                    </a:rPr>
                    <a:t>M</a:t>
                  </a:r>
                  <a:endParaRPr lang="en-GB" sz="1400" baseline="-25000" dirty="0">
                    <a:latin typeface="+mj-lt"/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26670" name="TextBox 80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468881" y="2651042"/>
                  <a:ext cx="459534" cy="3157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18000" rIns="36000" bIns="180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>
                      <a:latin typeface="Times New Roman" pitchFamily="-110" charset="0"/>
                    </a:rPr>
                    <a:t>evj</a:t>
                  </a:r>
                  <a:r>
                    <a:rPr lang="en-GB" sz="1400" baseline="-25000">
                      <a:latin typeface="Times New Roman" pitchFamily="-110" charset="0"/>
                    </a:rPr>
                    <a:t>N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 rot="10800000">
                  <a:off x="2438717" y="4427773"/>
                  <a:ext cx="1021976" cy="322746"/>
                </a:xfrm>
                <a:prstGeom prst="rect">
                  <a:avLst/>
                </a:prstGeom>
                <a:noFill/>
              </p:spPr>
              <p:txBody>
                <a:bodyPr lIns="36000" tIns="36000" rIns="36000" bIns="36000">
                  <a:spAutoFit/>
                </a:bodyPr>
                <a:lstStyle/>
                <a:p>
                  <a:pPr>
                    <a:defRPr/>
                  </a:pPr>
                  <a:r>
                    <a:rPr lang="en-GB" sz="1200" dirty="0">
                      <a:latin typeface="+mj-lt"/>
                      <a:ea typeface="Arial" pitchFamily="-106" charset="0"/>
                      <a:cs typeface="Arial" pitchFamily="-106" charset="0"/>
                    </a:rPr>
                    <a:t>Machine N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 rot="10800000">
                  <a:off x="1906437" y="2424867"/>
                  <a:ext cx="305173" cy="277161"/>
                </a:xfrm>
                <a:prstGeom prst="rect">
                  <a:avLst/>
                </a:prstGeom>
                <a:noFill/>
              </p:spPr>
              <p:txBody>
                <a:bodyPr lIns="36000" tIns="18000" rIns="36000" bIns="18000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 err="1">
                      <a:latin typeface="+mj-lt"/>
                      <a:ea typeface="Arial" pitchFamily="-106" charset="0"/>
                      <a:cs typeface="Arial" pitchFamily="-106" charset="0"/>
                    </a:rPr>
                    <a:t>x</a:t>
                  </a:r>
                  <a:r>
                    <a:rPr lang="en-GB" sz="1200" dirty="0">
                      <a:latin typeface="+mj-lt"/>
                      <a:ea typeface="Arial" pitchFamily="-106" charset="0"/>
                      <a:cs typeface="Arial" pitchFamily="-106" charset="0"/>
                    </a:rPr>
                    <a:t>!</a:t>
                  </a:r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 bwMode="auto">
                <a:xfrm>
                  <a:off x="2397909" y="3434628"/>
                  <a:ext cx="610347" cy="340419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6674" name="TextBox 84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470654" y="3483180"/>
                  <a:ext cx="503891" cy="3157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18000" rIns="36000" bIns="180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>
                      <a:latin typeface="Times New Roman" pitchFamily="-110" charset="0"/>
                    </a:rPr>
                    <a:t>ev2</a:t>
                  </a:r>
                  <a:r>
                    <a:rPr lang="en-GB" sz="1400" baseline="-25000">
                      <a:latin typeface="Times New Roman" pitchFamily="-110" charset="0"/>
                    </a:rPr>
                    <a:t>N</a:t>
                  </a:r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 bwMode="auto">
                <a:xfrm>
                  <a:off x="2431620" y="3932318"/>
                  <a:ext cx="557119" cy="320512"/>
                </a:xfrm>
                <a:prstGeom prst="roundRect">
                  <a:avLst/>
                </a:prstGeom>
                <a:solidFill>
                  <a:schemeClr val="accent3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6676" name="TextBox 86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465332" y="3994806"/>
                  <a:ext cx="519859" cy="3157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18000" rIns="36000" bIns="180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>
                      <a:latin typeface="Times New Roman" pitchFamily="-110" charset="0"/>
                    </a:rPr>
                    <a:t>ev1</a:t>
                  </a:r>
                  <a:r>
                    <a:rPr lang="en-GB" sz="1400" baseline="-25000">
                      <a:latin typeface="Times New Roman" pitchFamily="-110" charset="0"/>
                    </a:rPr>
                    <a:t>N</a:t>
                  </a:r>
                </a:p>
              </p:txBody>
            </p:sp>
            <p:cxnSp>
              <p:nvCxnSpPr>
                <p:cNvPr id="26677" name="Elbow Connector 87"/>
                <p:cNvCxnSpPr>
                  <a:cxnSpLocks noChangeShapeType="1"/>
                  <a:stCxn id="77" idx="3"/>
                  <a:endCxn id="78" idx="1"/>
                </p:cNvCxnSpPr>
                <p:nvPr/>
              </p:nvCxnSpPr>
              <p:spPr bwMode="auto">
                <a:xfrm flipV="1">
                  <a:off x="1517874" y="2747533"/>
                  <a:ext cx="868030" cy="6518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</p:cxnSp>
            <p:cxnSp>
              <p:nvCxnSpPr>
                <p:cNvPr id="26678" name="Elbow Connector 88"/>
                <p:cNvCxnSpPr>
                  <a:cxnSpLocks noChangeShapeType="1"/>
                  <a:stCxn id="77" idx="3"/>
                  <a:endCxn id="86" idx="1"/>
                </p:cNvCxnSpPr>
                <p:nvPr/>
              </p:nvCxnSpPr>
              <p:spPr bwMode="auto">
                <a:xfrm>
                  <a:off x="1517874" y="3399369"/>
                  <a:ext cx="908423" cy="684751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</p:cxnSp>
            <p:sp>
              <p:nvSpPr>
                <p:cNvPr id="90" name="Oval 89"/>
                <p:cNvSpPr/>
                <p:nvPr/>
              </p:nvSpPr>
              <p:spPr bwMode="auto">
                <a:xfrm>
                  <a:off x="1833693" y="3253468"/>
                  <a:ext cx="276785" cy="310559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 rot="10800000">
                  <a:off x="1821273" y="3331233"/>
                  <a:ext cx="305173" cy="19297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000" dirty="0">
                      <a:latin typeface="+mn-lt"/>
                      <a:ea typeface="Arial" pitchFamily="-106" charset="0"/>
                      <a:cs typeface="Arial" pitchFamily="-106" charset="0"/>
                    </a:rPr>
                    <a:t>OR</a:t>
                  </a:r>
                </a:p>
              </p:txBody>
            </p:sp>
          </p:grpSp>
          <p:sp>
            <p:nvSpPr>
              <p:cNvPr id="26663" name="TextBox 73"/>
              <p:cNvSpPr txBox="1">
                <a:spLocks noChangeArrowheads="1"/>
              </p:cNvSpPr>
              <p:nvPr/>
            </p:nvSpPr>
            <p:spPr bwMode="auto">
              <a:xfrm>
                <a:off x="2638805" y="2789619"/>
                <a:ext cx="248799" cy="463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GB"/>
                  <a:t>:</a:t>
                </a:r>
              </a:p>
            </p:txBody>
          </p:sp>
        </p:grpSp>
        <p:cxnSp>
          <p:nvCxnSpPr>
            <p:cNvPr id="26661" name="Elbow Connector 71"/>
            <p:cNvCxnSpPr>
              <a:cxnSpLocks noChangeShapeType="1"/>
              <a:stCxn id="91" idx="1"/>
              <a:endCxn id="84" idx="1"/>
            </p:cNvCxnSpPr>
            <p:nvPr/>
          </p:nvCxnSpPr>
          <p:spPr bwMode="auto">
            <a:xfrm>
              <a:off x="2106613" y="2461707"/>
              <a:ext cx="242888" cy="14127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635" name="Straight Connector 116"/>
          <p:cNvCxnSpPr>
            <a:cxnSpLocks noChangeShapeType="1"/>
          </p:cNvCxnSpPr>
          <p:nvPr/>
        </p:nvCxnSpPr>
        <p:spPr bwMode="auto">
          <a:xfrm rot="5400000">
            <a:off x="3086101" y="3683000"/>
            <a:ext cx="2209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6" name="Text Box 8"/>
          <p:cNvSpPr txBox="1">
            <a:spLocks noChangeArrowheads="1"/>
          </p:cNvSpPr>
          <p:nvPr/>
        </p:nvSpPr>
        <p:spPr bwMode="auto">
          <a:xfrm>
            <a:off x="4724400" y="4673600"/>
            <a:ext cx="33131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Arial"/>
                <a:ea typeface="Times New Roman" pitchFamily="-110" charset="0"/>
                <a:cs typeface="Arial"/>
              </a:rPr>
              <a:t>One of many output events with one input event (Pattern</a:t>
            </a:r>
            <a:r>
              <a:rPr lang="en-GB" sz="1600" dirty="0" smtClean="0">
                <a:latin typeface="Arial"/>
                <a:ea typeface="Times New Roman" pitchFamily="-110" charset="0"/>
                <a:cs typeface="Arial"/>
              </a:rPr>
              <a:t> 5)</a:t>
            </a:r>
            <a:endParaRPr lang="en-GB" sz="1600" dirty="0">
              <a:latin typeface="Arial"/>
              <a:ea typeface="Times New Roman" pitchFamily="-110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2800" dirty="0" smtClean="0"/>
              <a:t>Formal presentation of Choice composition (Pattern 1)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9D4BEEC-C805-3D4F-862F-349297038BBF}" type="slidenum">
              <a:rPr lang="en-GB" smtClean="0"/>
              <a:pPr/>
              <a:t>16</a:t>
            </a:fld>
            <a:endParaRPr lang="en-GB" smtClean="0"/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47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41148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7" name="Straight Connector 11"/>
          <p:cNvCxnSpPr>
            <a:cxnSpLocks noChangeShapeType="1"/>
          </p:cNvCxnSpPr>
          <p:nvPr/>
        </p:nvCxnSpPr>
        <p:spPr bwMode="auto">
          <a:xfrm>
            <a:off x="1295400" y="3732212"/>
            <a:ext cx="5943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Preserving Composition Structure</a:t>
            </a:r>
            <a:endParaRPr lang="en-GB" dirty="0" smtClean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2EE697C3-5DF8-054D-9BB4-4333B919400F}" type="slidenum">
              <a:rPr lang="en-GB" smtClean="0"/>
              <a:pPr/>
              <a:t>17</a:t>
            </a:fld>
            <a:endParaRPr lang="en-GB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29000" y="1447800"/>
            <a:ext cx="3733800" cy="990600"/>
            <a:chOff x="1981200" y="2057400"/>
            <a:chExt cx="3733800" cy="990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648200" y="20574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981200" y="20574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743200" y="24384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267200" y="24384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2057400"/>
              <a:ext cx="914400" cy="288925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j-lt"/>
                  <a:ea typeface="Arial" pitchFamily="-106" charset="0"/>
                  <a:cs typeface="Arial" pitchFamily="-106" charset="0"/>
                </a:rPr>
                <a:t>M</a:t>
              </a:r>
              <a:endParaRPr lang="en-GB" sz="14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00" y="2471738"/>
              <a:ext cx="381000" cy="252412"/>
            </a:xfrm>
            <a:prstGeom prst="rect">
              <a:avLst/>
            </a:prstGeom>
            <a:noFill/>
          </p:spPr>
          <p:txBody>
            <a:bodyPr lIns="36000" tIns="18000" rIns="36000" bIns="18000" anchor="ctr">
              <a:spAutoFit/>
            </a:bodyPr>
            <a:lstStyle/>
            <a:p>
              <a:pPr>
                <a:defRPr/>
              </a:pPr>
              <a:r>
                <a:rPr lang="en-GB" sz="1400" dirty="0" err="1">
                  <a:latin typeface="+mj-lt"/>
                  <a:ea typeface="Arial" pitchFamily="-106" charset="0"/>
                  <a:cs typeface="Arial" pitchFamily="-106" charset="0"/>
                </a:rPr>
                <a:t>ev</a:t>
              </a:r>
              <a:r>
                <a:rPr lang="en-GB" sz="1400" baseline="-25000" dirty="0" err="1">
                  <a:latin typeface="+mj-lt"/>
                  <a:ea typeface="Arial" pitchFamily="-106" charset="0"/>
                  <a:cs typeface="Arial" pitchFamily="-106" charset="0"/>
                </a:rPr>
                <a:t>M</a:t>
              </a:r>
              <a:endParaRPr lang="en-GB" sz="1400" baseline="-250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8706" name="TextBox 13"/>
            <p:cNvSpPr txBox="1">
              <a:spLocks noChangeArrowheads="1"/>
            </p:cNvSpPr>
            <p:nvPr/>
          </p:nvSpPr>
          <p:spPr bwMode="auto">
            <a:xfrm>
              <a:off x="4343400" y="2471738"/>
              <a:ext cx="38100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36000" bIns="18000" anchor="ctr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latin typeface="Times New Roman" pitchFamily="-110" charset="0"/>
                </a:rPr>
                <a:t>ev</a:t>
              </a:r>
              <a:r>
                <a:rPr lang="en-GB" sz="1400" baseline="-25000">
                  <a:latin typeface="Times New Roman" pitchFamily="-110" charset="0"/>
                </a:rPr>
                <a:t>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4400" y="2057400"/>
              <a:ext cx="914400" cy="288925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j-lt"/>
                  <a:ea typeface="Arial" pitchFamily="-106" charset="0"/>
                  <a:cs typeface="Arial" pitchFamily="-106" charset="0"/>
                </a:rPr>
                <a:t>N</a:t>
              </a:r>
              <a:endParaRPr lang="en-GB" sz="14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cxnSp>
          <p:nvCxnSpPr>
            <p:cNvPr id="28708" name="Straight Arrow Connector 18"/>
            <p:cNvCxnSpPr>
              <a:cxnSpLocks noChangeShapeType="1"/>
            </p:cNvCxnSpPr>
            <p:nvPr/>
          </p:nvCxnSpPr>
          <p:spPr bwMode="auto">
            <a:xfrm>
              <a:off x="3352800" y="2624671"/>
              <a:ext cx="9144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TextBox 16"/>
            <p:cNvSpPr txBox="1"/>
            <p:nvPr/>
          </p:nvSpPr>
          <p:spPr>
            <a:xfrm>
              <a:off x="3581400" y="2362200"/>
              <a:ext cx="304800" cy="220663"/>
            </a:xfrm>
            <a:prstGeom prst="rect">
              <a:avLst/>
            </a:prstGeom>
            <a:noFill/>
          </p:spPr>
          <p:txBody>
            <a:bodyPr lIns="36000" tIns="18000" rIns="36000" bIns="18000" anchorCtr="1">
              <a:spAutoFit/>
            </a:bodyPr>
            <a:lstStyle/>
            <a:p>
              <a:pPr>
                <a:defRPr/>
              </a:pPr>
              <a:r>
                <a:rPr lang="en-US" sz="1200" dirty="0" err="1">
                  <a:latin typeface="+mj-lt"/>
                  <a:ea typeface="Arial" pitchFamily="-106" charset="0"/>
                  <a:cs typeface="Arial" pitchFamily="-106" charset="0"/>
                </a:rPr>
                <a:t>x</a:t>
              </a:r>
              <a:r>
                <a:rPr lang="en-GB" sz="1200" dirty="0">
                  <a:latin typeface="+mj-lt"/>
                  <a:ea typeface="Arial" pitchFamily="-106" charset="0"/>
                  <a:cs typeface="Arial" pitchFamily="-106" charset="0"/>
                </a:rPr>
                <a:t>!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416300" y="3581400"/>
            <a:ext cx="3962400" cy="2438400"/>
            <a:chOff x="1739900" y="3187700"/>
            <a:chExt cx="3962400" cy="2438400"/>
          </a:xfrm>
        </p:grpSpPr>
        <p:sp>
          <p:nvSpPr>
            <p:cNvPr id="28683" name="Rounded Rectangle 41"/>
            <p:cNvSpPr>
              <a:spLocks noChangeArrowheads="1"/>
            </p:cNvSpPr>
            <p:nvPr/>
          </p:nvSpPr>
          <p:spPr bwMode="auto">
            <a:xfrm>
              <a:off x="1739900" y="3187700"/>
              <a:ext cx="3962400" cy="2438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495800" y="32766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828800" y="32766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590800" y="36576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114800" y="36576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1905000" y="3276600"/>
              <a:ext cx="914400" cy="288147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j-lt"/>
                  <a:ea typeface="Arial" pitchFamily="-106" charset="0"/>
                  <a:cs typeface="Arial" pitchFamily="-106" charset="0"/>
                </a:rPr>
                <a:t>M’</a:t>
              </a:r>
              <a:endParaRPr lang="en-GB" sz="14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743200" y="3690938"/>
              <a:ext cx="381000" cy="252412"/>
            </a:xfrm>
            <a:prstGeom prst="rect">
              <a:avLst/>
            </a:prstGeom>
            <a:noFill/>
          </p:spPr>
          <p:txBody>
            <a:bodyPr lIns="36000" tIns="18000" rIns="36000" bIns="18000" anchor="ctr">
              <a:spAutoFit/>
            </a:bodyPr>
            <a:lstStyle/>
            <a:p>
              <a:pPr>
                <a:defRPr/>
              </a:pPr>
              <a:r>
                <a:rPr lang="en-GB" sz="1400" dirty="0" err="1">
                  <a:latin typeface="+mj-lt"/>
                  <a:ea typeface="Arial" pitchFamily="-106" charset="0"/>
                  <a:cs typeface="Arial" pitchFamily="-106" charset="0"/>
                </a:rPr>
                <a:t>ev</a:t>
              </a:r>
              <a:r>
                <a:rPr lang="en-GB" sz="1400" baseline="-25000" dirty="0" err="1">
                  <a:latin typeface="+mj-lt"/>
                  <a:ea typeface="Arial" pitchFamily="-106" charset="0"/>
                  <a:cs typeface="Arial" pitchFamily="-106" charset="0"/>
                </a:rPr>
                <a:t>M</a:t>
              </a:r>
              <a:endParaRPr lang="en-GB" sz="1400" baseline="-250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8690" name="TextBox 24"/>
            <p:cNvSpPr txBox="1">
              <a:spLocks noChangeArrowheads="1"/>
            </p:cNvSpPr>
            <p:nvPr/>
          </p:nvSpPr>
          <p:spPr bwMode="auto">
            <a:xfrm>
              <a:off x="4191000" y="3690938"/>
              <a:ext cx="38100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36000" bIns="18000" anchor="ctr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latin typeface="Times New Roman" pitchFamily="-110" charset="0"/>
                </a:rPr>
                <a:t>ev</a:t>
              </a:r>
              <a:r>
                <a:rPr lang="en-GB" sz="1400" baseline="-25000">
                  <a:latin typeface="Times New Roman" pitchFamily="-110" charset="0"/>
                </a:rPr>
                <a:t>N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4572000" y="3276600"/>
              <a:ext cx="914400" cy="288925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j-lt"/>
                  <a:ea typeface="Arial" pitchFamily="-106" charset="0"/>
                  <a:cs typeface="Arial" pitchFamily="-106" charset="0"/>
                </a:rPr>
                <a:t>N’</a:t>
              </a:r>
              <a:endParaRPr lang="en-GB" sz="14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2374900" y="4953000"/>
              <a:ext cx="2514600" cy="609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 bwMode="auto">
            <a:xfrm rot="16200000">
              <a:off x="2800350" y="4743450"/>
              <a:ext cx="495300" cy="4191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 bwMode="auto">
            <a:xfrm rot="16200000">
              <a:off x="4133850" y="4762500"/>
              <a:ext cx="4953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28695" name="Straight Arrow Connector 18"/>
            <p:cNvCxnSpPr>
              <a:cxnSpLocks noChangeShapeType="1"/>
              <a:endCxn id="30" idx="3"/>
            </p:cNvCxnSpPr>
            <p:nvPr/>
          </p:nvCxnSpPr>
          <p:spPr bwMode="auto">
            <a:xfrm rot="5400000">
              <a:off x="2714625" y="4371975"/>
              <a:ext cx="66675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696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4010819" y="4371181"/>
              <a:ext cx="66675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9" name="TextBox 38"/>
            <p:cNvSpPr txBox="1"/>
            <p:nvPr/>
          </p:nvSpPr>
          <p:spPr bwMode="auto">
            <a:xfrm>
              <a:off x="3124200" y="4267200"/>
              <a:ext cx="304800" cy="220663"/>
            </a:xfrm>
            <a:prstGeom prst="rect">
              <a:avLst/>
            </a:prstGeom>
            <a:noFill/>
          </p:spPr>
          <p:txBody>
            <a:bodyPr lIns="36000" tIns="18000" rIns="36000" bIns="18000" anchorCtr="1">
              <a:spAutoFit/>
            </a:bodyPr>
            <a:lstStyle/>
            <a:p>
              <a:pPr>
                <a:defRPr/>
              </a:pPr>
              <a:r>
                <a:rPr lang="en-US" sz="1200" dirty="0" err="1">
                  <a:latin typeface="+mj-lt"/>
                  <a:ea typeface="Arial" pitchFamily="-106" charset="0"/>
                  <a:cs typeface="Arial" pitchFamily="-106" charset="0"/>
                </a:rPr>
                <a:t>x</a:t>
              </a:r>
              <a:r>
                <a:rPr lang="en-GB" sz="1200" dirty="0">
                  <a:latin typeface="+mj-lt"/>
                  <a:ea typeface="Arial" pitchFamily="-106" charset="0"/>
                  <a:cs typeface="Arial" pitchFamily="-106" charset="0"/>
                </a:rPr>
                <a:t>!</a:t>
              </a:r>
            </a:p>
          </p:txBody>
        </p:sp>
        <p:sp>
          <p:nvSpPr>
            <p:cNvPr id="28698" name="TextBox 39"/>
            <p:cNvSpPr txBox="1">
              <a:spLocks noChangeArrowheads="1"/>
            </p:cNvSpPr>
            <p:nvPr/>
          </p:nvSpPr>
          <p:spPr bwMode="auto">
            <a:xfrm>
              <a:off x="4419600" y="4343400"/>
              <a:ext cx="3048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36000" bIns="18000" anchorCtr="1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0" charset="0"/>
                </a:rPr>
                <a:t>x</a:t>
              </a:r>
              <a:r>
                <a:rPr lang="en-GB" sz="1200">
                  <a:latin typeface="Times New Roman" pitchFamily="-110" charset="0"/>
                </a:rPr>
                <a:t>?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24150" y="5226050"/>
              <a:ext cx="17526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dirty="0">
                  <a:latin typeface="+mj-lt"/>
                  <a:ea typeface="Arial" pitchFamily="-106" charset="0"/>
                  <a:cs typeface="Arial" pitchFamily="-106" charset="0"/>
                </a:rPr>
                <a:t>Communication layer</a:t>
              </a:r>
            </a:p>
          </p:txBody>
        </p:sp>
      </p:grpSp>
      <p:sp>
        <p:nvSpPr>
          <p:cNvPr id="28680" name="Down Arrow 42"/>
          <p:cNvSpPr>
            <a:spLocks noChangeArrowheads="1"/>
          </p:cNvSpPr>
          <p:nvPr/>
        </p:nvSpPr>
        <p:spPr bwMode="auto">
          <a:xfrm>
            <a:off x="5257800" y="2286000"/>
            <a:ext cx="152400" cy="838200"/>
          </a:xfrm>
          <a:prstGeom prst="down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10200" y="2667000"/>
            <a:ext cx="762000" cy="206375"/>
          </a:xfrm>
          <a:prstGeom prst="rect">
            <a:avLst/>
          </a:prstGeom>
          <a:noFill/>
        </p:spPr>
        <p:txBody>
          <a:bodyPr lIns="36000" tIns="10800" rIns="36000" bIns="10800"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  <a:ea typeface="Arial" pitchFamily="-106" charset="0"/>
                <a:cs typeface="Arial" pitchFamily="-106" charset="0"/>
              </a:rPr>
              <a:t>Refined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Transverse </a:t>
            </a:r>
            <a:r>
              <a:rPr lang="en-GB" dirty="0" smtClean="0"/>
              <a:t>Composition Structure</a:t>
            </a:r>
            <a:endParaRPr lang="en-GB" dirty="0" smtClean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2EE697C3-5DF8-054D-9BB4-4333B919400F}" type="slidenum">
              <a:rPr lang="en-GB" smtClean="0"/>
              <a:pPr/>
              <a:t>18</a:t>
            </a:fld>
            <a:endParaRPr lang="en-GB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29000" y="1447800"/>
            <a:ext cx="3733800" cy="990600"/>
            <a:chOff x="1981200" y="2057400"/>
            <a:chExt cx="3733800" cy="990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648200" y="20574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981200" y="20574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743200" y="24384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267200" y="24384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2057400"/>
              <a:ext cx="914400" cy="288925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j-lt"/>
                  <a:ea typeface="Arial" pitchFamily="-106" charset="0"/>
                  <a:cs typeface="Arial" pitchFamily="-106" charset="0"/>
                </a:rPr>
                <a:t>M</a:t>
              </a:r>
              <a:endParaRPr lang="en-GB" sz="14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00" y="2471738"/>
              <a:ext cx="381000" cy="252412"/>
            </a:xfrm>
            <a:prstGeom prst="rect">
              <a:avLst/>
            </a:prstGeom>
            <a:noFill/>
          </p:spPr>
          <p:txBody>
            <a:bodyPr lIns="36000" tIns="18000" rIns="36000" bIns="18000" anchor="ctr">
              <a:spAutoFit/>
            </a:bodyPr>
            <a:lstStyle/>
            <a:p>
              <a:pPr>
                <a:defRPr/>
              </a:pPr>
              <a:r>
                <a:rPr lang="en-GB" sz="1400" dirty="0" err="1">
                  <a:latin typeface="+mj-lt"/>
                  <a:ea typeface="Arial" pitchFamily="-106" charset="0"/>
                  <a:cs typeface="Arial" pitchFamily="-106" charset="0"/>
                </a:rPr>
                <a:t>ev</a:t>
              </a:r>
              <a:r>
                <a:rPr lang="en-GB" sz="1400" baseline="-25000" dirty="0" err="1">
                  <a:latin typeface="+mj-lt"/>
                  <a:ea typeface="Arial" pitchFamily="-106" charset="0"/>
                  <a:cs typeface="Arial" pitchFamily="-106" charset="0"/>
                </a:rPr>
                <a:t>M</a:t>
              </a:r>
              <a:endParaRPr lang="en-GB" sz="1400" baseline="-250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8706" name="TextBox 13"/>
            <p:cNvSpPr txBox="1">
              <a:spLocks noChangeArrowheads="1"/>
            </p:cNvSpPr>
            <p:nvPr/>
          </p:nvSpPr>
          <p:spPr bwMode="auto">
            <a:xfrm>
              <a:off x="4343400" y="2471738"/>
              <a:ext cx="38100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36000" bIns="18000" anchor="ctr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latin typeface="Times New Roman" pitchFamily="-110" charset="0"/>
                </a:rPr>
                <a:t>ev</a:t>
              </a:r>
              <a:r>
                <a:rPr lang="en-GB" sz="1400" baseline="-25000">
                  <a:latin typeface="Times New Roman" pitchFamily="-110" charset="0"/>
                </a:rPr>
                <a:t>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4400" y="2057400"/>
              <a:ext cx="914400" cy="288925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j-lt"/>
                  <a:ea typeface="Arial" pitchFamily="-106" charset="0"/>
                  <a:cs typeface="Arial" pitchFamily="-106" charset="0"/>
                </a:rPr>
                <a:t>N</a:t>
              </a:r>
              <a:endParaRPr lang="en-GB" sz="14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cxnSp>
          <p:nvCxnSpPr>
            <p:cNvPr id="28708" name="Straight Arrow Connector 18"/>
            <p:cNvCxnSpPr>
              <a:cxnSpLocks noChangeShapeType="1"/>
            </p:cNvCxnSpPr>
            <p:nvPr/>
          </p:nvCxnSpPr>
          <p:spPr bwMode="auto">
            <a:xfrm>
              <a:off x="3352800" y="2624671"/>
              <a:ext cx="9144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416300" y="3581400"/>
            <a:ext cx="3962400" cy="2438400"/>
            <a:chOff x="1739900" y="3187700"/>
            <a:chExt cx="3962400" cy="2438400"/>
          </a:xfrm>
        </p:grpSpPr>
        <p:sp>
          <p:nvSpPr>
            <p:cNvPr id="28683" name="Rounded Rectangle 41"/>
            <p:cNvSpPr>
              <a:spLocks noChangeArrowheads="1"/>
            </p:cNvSpPr>
            <p:nvPr/>
          </p:nvSpPr>
          <p:spPr bwMode="auto">
            <a:xfrm>
              <a:off x="1739900" y="3187700"/>
              <a:ext cx="3962400" cy="2438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495800" y="32766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828800" y="3276600"/>
              <a:ext cx="1066800" cy="990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590800" y="36576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114800" y="3657600"/>
              <a:ext cx="6096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1905000" y="3276600"/>
              <a:ext cx="914400" cy="288147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j-lt"/>
                  <a:ea typeface="Arial" pitchFamily="-106" charset="0"/>
                  <a:cs typeface="Arial" pitchFamily="-106" charset="0"/>
                </a:rPr>
                <a:t>M1+N1</a:t>
              </a:r>
              <a:endParaRPr lang="en-GB" sz="14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743200" y="3690938"/>
              <a:ext cx="381000" cy="179981"/>
            </a:xfrm>
            <a:prstGeom prst="rect">
              <a:avLst/>
            </a:prstGeom>
            <a:noFill/>
          </p:spPr>
          <p:txBody>
            <a:bodyPr lIns="36000" tIns="18000" rIns="36000" bIns="18000" anchor="ctr">
              <a:spAutoFit/>
            </a:bodyPr>
            <a:lstStyle/>
            <a:p>
              <a:pPr>
                <a:defRPr/>
              </a:pPr>
              <a:endParaRPr lang="en-GB" sz="1400" baseline="-250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4572000" y="3276600"/>
              <a:ext cx="914400" cy="288925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j-lt"/>
                  <a:ea typeface="Arial" pitchFamily="-106" charset="0"/>
                  <a:cs typeface="Arial" pitchFamily="-106" charset="0"/>
                </a:rPr>
                <a:t>M2+N2</a:t>
              </a:r>
              <a:endParaRPr lang="en-GB" sz="1400" dirty="0">
                <a:latin typeface="+mj-lt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2374900" y="4953000"/>
              <a:ext cx="2514600" cy="6096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 bwMode="auto">
            <a:xfrm rot="16200000">
              <a:off x="2800350" y="4743450"/>
              <a:ext cx="495300" cy="4191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 bwMode="auto">
            <a:xfrm rot="16200000">
              <a:off x="4133850" y="4762500"/>
              <a:ext cx="495300" cy="381000"/>
            </a:xfrm>
            <a:prstGeom prst="roundRect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28695" name="Straight Arrow Connector 18"/>
            <p:cNvCxnSpPr>
              <a:cxnSpLocks noChangeShapeType="1"/>
              <a:endCxn id="30" idx="3"/>
            </p:cNvCxnSpPr>
            <p:nvPr/>
          </p:nvCxnSpPr>
          <p:spPr bwMode="auto">
            <a:xfrm rot="5400000">
              <a:off x="2714625" y="4371975"/>
              <a:ext cx="66675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696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4010819" y="4371181"/>
              <a:ext cx="66675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1" name="TextBox 40"/>
            <p:cNvSpPr txBox="1"/>
            <p:nvPr/>
          </p:nvSpPr>
          <p:spPr>
            <a:xfrm>
              <a:off x="2724150" y="5226050"/>
              <a:ext cx="17526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dirty="0">
                  <a:latin typeface="+mj-lt"/>
                  <a:ea typeface="Arial" pitchFamily="-106" charset="0"/>
                  <a:cs typeface="Arial" pitchFamily="-106" charset="0"/>
                </a:rPr>
                <a:t>Communication layer</a:t>
              </a:r>
            </a:p>
          </p:txBody>
        </p:sp>
      </p:grpSp>
      <p:sp>
        <p:nvSpPr>
          <p:cNvPr id="28680" name="Down Arrow 42"/>
          <p:cNvSpPr>
            <a:spLocks noChangeArrowheads="1"/>
          </p:cNvSpPr>
          <p:nvPr/>
        </p:nvSpPr>
        <p:spPr bwMode="auto">
          <a:xfrm>
            <a:off x="5257800" y="2286000"/>
            <a:ext cx="152400" cy="838200"/>
          </a:xfrm>
          <a:prstGeom prst="down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10200" y="2667000"/>
            <a:ext cx="762000" cy="206375"/>
          </a:xfrm>
          <a:prstGeom prst="rect">
            <a:avLst/>
          </a:prstGeom>
          <a:noFill/>
        </p:spPr>
        <p:txBody>
          <a:bodyPr lIns="36000" tIns="10800" rIns="36000" bIns="10800"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  <a:ea typeface="Arial" pitchFamily="-106" charset="0"/>
                <a:cs typeface="Arial" pitchFamily="-106" charset="0"/>
              </a:rPr>
              <a:t>Refined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 Login Scenario From the Auction System</a:t>
            </a:r>
            <a:endParaRPr lang="en-GB" sz="3600" dirty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E0CEA9C1-0917-3042-8C6D-6A8B3AAB9DEB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2449513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Parameters</a:t>
            </a:r>
            <a:endParaRPr lang="en-GB" b="1" dirty="0" smtClean="0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  <a:p>
            <a:pPr algn="l"/>
            <a:r>
              <a:rPr lang="en-GB" i="1" dirty="0" err="1" smtClean="0">
                <a:latin typeface="Arial"/>
                <a:ea typeface="Times New Roman" pitchFamily="-110" charset="0"/>
                <a:cs typeface="Arial"/>
              </a:rPr>
              <a:t>sid</a:t>
            </a:r>
            <a:r>
              <a:rPr lang="en-GB" i="1" dirty="0" smtClean="0">
                <a:latin typeface="Arial"/>
                <a:ea typeface="Times New Roman" pitchFamily="-110" charset="0"/>
                <a:cs typeface="Arial"/>
              </a:rPr>
              <a:t> </a:t>
            </a:r>
            <a:r>
              <a:rPr lang="en-GB" dirty="0" smtClean="0">
                <a:latin typeface="Arial"/>
                <a:ea typeface="Times New Roman" pitchFamily="-110" charset="0"/>
                <a:cs typeface="Arial"/>
              </a:rPr>
              <a:t>: </a:t>
            </a:r>
            <a:r>
              <a:rPr lang="en-GB" dirty="0">
                <a:latin typeface="Arial"/>
                <a:ea typeface="Times New Roman" pitchFamily="-110" charset="0"/>
                <a:cs typeface="Arial"/>
              </a:rPr>
              <a:t>Session </a:t>
            </a:r>
            <a:r>
              <a:rPr lang="en-GB" dirty="0" smtClean="0">
                <a:latin typeface="Arial"/>
                <a:ea typeface="Times New Roman" pitchFamily="-110" charset="0"/>
                <a:cs typeface="Arial"/>
              </a:rPr>
              <a:t>ID </a:t>
            </a:r>
            <a:endParaRPr lang="en-GB" dirty="0">
              <a:latin typeface="Arial"/>
              <a:ea typeface="Times New Roman" pitchFamily="-110" charset="0"/>
              <a:cs typeface="Arial"/>
            </a:endParaRPr>
          </a:p>
          <a:p>
            <a:pPr algn="l"/>
            <a:r>
              <a:rPr lang="en-GB" i="1" dirty="0" err="1" smtClean="0">
                <a:latin typeface="Arial"/>
                <a:ea typeface="Times New Roman" pitchFamily="-110" charset="0"/>
                <a:cs typeface="Arial"/>
              </a:rPr>
              <a:t>uu</a:t>
            </a:r>
            <a:r>
              <a:rPr lang="en-GB" i="1" dirty="0" smtClean="0">
                <a:latin typeface="Arial"/>
                <a:ea typeface="Times New Roman" pitchFamily="-110" charset="0"/>
                <a:cs typeface="Arial"/>
              </a:rPr>
              <a:t> </a:t>
            </a:r>
            <a:r>
              <a:rPr lang="en-GB" dirty="0" smtClean="0">
                <a:latin typeface="Arial"/>
                <a:ea typeface="Times New Roman" pitchFamily="-110" charset="0"/>
                <a:cs typeface="Arial"/>
              </a:rPr>
              <a:t>: </a:t>
            </a:r>
            <a:r>
              <a:rPr lang="en-GB" dirty="0">
                <a:latin typeface="Arial"/>
                <a:ea typeface="Times New Roman" pitchFamily="-110" charset="0"/>
                <a:cs typeface="Arial"/>
              </a:rPr>
              <a:t>User </a:t>
            </a:r>
            <a:r>
              <a:rPr lang="en-GB" dirty="0" smtClean="0">
                <a:latin typeface="Arial"/>
                <a:ea typeface="Times New Roman" pitchFamily="-110" charset="0"/>
                <a:cs typeface="Arial"/>
              </a:rPr>
              <a:t>Name</a:t>
            </a:r>
          </a:p>
          <a:p>
            <a:pPr algn="l"/>
            <a:r>
              <a:rPr lang="en-GB" i="1" dirty="0" smtClean="0">
                <a:latin typeface="Arial"/>
                <a:ea typeface="Times New Roman" pitchFamily="-110" charset="0"/>
                <a:cs typeface="Arial"/>
              </a:rPr>
              <a:t>pp </a:t>
            </a:r>
            <a:r>
              <a:rPr lang="en-GB" dirty="0" smtClean="0">
                <a:latin typeface="Arial"/>
                <a:ea typeface="Times New Roman" pitchFamily="-110" charset="0"/>
                <a:cs typeface="Arial"/>
              </a:rPr>
              <a:t>: </a:t>
            </a:r>
            <a:r>
              <a:rPr lang="en-GB" dirty="0">
                <a:latin typeface="Arial"/>
                <a:ea typeface="Times New Roman" pitchFamily="-110" charset="0"/>
                <a:cs typeface="Arial"/>
              </a:rPr>
              <a:t>Password</a:t>
            </a:r>
            <a:r>
              <a:rPr lang="en-GB" dirty="0" smtClean="0">
                <a:latin typeface="Arial"/>
                <a:ea typeface="Times New Roman" pitchFamily="-110" charset="0"/>
                <a:cs typeface="Arial"/>
              </a:rPr>
              <a:t> </a:t>
            </a:r>
            <a:endParaRPr lang="en-GB" dirty="0">
              <a:latin typeface="Arial"/>
              <a:ea typeface="Times New Roman" pitchFamily="-110" charset="0"/>
              <a:cs typeface="Arial"/>
            </a:endParaRPr>
          </a:p>
        </p:txBody>
      </p:sp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408113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4495800" y="1143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ea typeface="Times New Roman" pitchFamily="-110" charset="0"/>
                <a:cs typeface="Arial"/>
              </a:rPr>
              <a:t>An example of Choice Composition</a:t>
            </a:r>
          </a:p>
          <a:p>
            <a:r>
              <a:rPr lang="en-GB" dirty="0">
                <a:latin typeface="Arial"/>
                <a:ea typeface="Times New Roman" pitchFamily="-110" charset="0"/>
                <a:cs typeface="Arial"/>
              </a:rPr>
              <a:t>(Pattern 3)</a:t>
            </a:r>
            <a:endParaRPr lang="en-GB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Event-B supports abstraction of services to business level</a:t>
            </a:r>
          </a:p>
          <a:p>
            <a:r>
              <a:rPr lang="en-US" dirty="0" smtClean="0"/>
              <a:t>Refinement/decomposition to distributed architecture</a:t>
            </a:r>
          </a:p>
          <a:p>
            <a:pPr lvl="1"/>
            <a:r>
              <a:rPr lang="en-US" dirty="0" smtClean="0"/>
              <a:t>refinement introduces architecture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Can we have structure in the abstraction and how is this structure related to implementation structure?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Representation of Login Scenario</a:t>
            </a:r>
            <a:endParaRPr lang="en-GB" sz="3200" dirty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B71BD2E-A988-F349-81B5-0FEA062AB962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31750" name="AutoShape 11"/>
          <p:cNvSpPr>
            <a:spLocks/>
          </p:cNvSpPr>
          <p:nvPr/>
        </p:nvSpPr>
        <p:spPr bwMode="auto">
          <a:xfrm>
            <a:off x="2268538" y="5427663"/>
            <a:ext cx="2232025" cy="784225"/>
          </a:xfrm>
          <a:prstGeom prst="accentBorderCallout3">
            <a:avLst>
              <a:gd name="adj1" fmla="val 14574"/>
              <a:gd name="adj2" fmla="val -3412"/>
              <a:gd name="adj3" fmla="val 14574"/>
              <a:gd name="adj4" fmla="val -9671"/>
              <a:gd name="adj5" fmla="val -38935"/>
              <a:gd name="adj6" fmla="val -9671"/>
              <a:gd name="adj7" fmla="val -63292"/>
              <a:gd name="adj8" fmla="val 1246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/>
              <a:t>Login scenario</a:t>
            </a:r>
          </a:p>
          <a:p>
            <a:r>
              <a:rPr lang="en-GB"/>
              <a:t>Application Layer </a:t>
            </a:r>
          </a:p>
        </p:txBody>
      </p:sp>
      <p:pic>
        <p:nvPicPr>
          <p:cNvPr id="31751" name="Picture 7" descr="webf2.eps"/>
          <p:cNvPicPr>
            <a:picLocks noChangeAspect="1"/>
          </p:cNvPicPr>
          <p:nvPr/>
        </p:nvPicPr>
        <p:blipFill>
          <a:blip r:embed="rId2"/>
          <a:srcRect l="15961" t="9090" r="54073" b="76758"/>
          <a:stretch>
            <a:fillRect/>
          </a:stretch>
        </p:blipFill>
        <p:spPr bwMode="auto">
          <a:xfrm>
            <a:off x="292100" y="2082800"/>
            <a:ext cx="39814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11"/>
          <p:cNvSpPr>
            <a:spLocks/>
          </p:cNvSpPr>
          <p:nvPr/>
        </p:nvSpPr>
        <p:spPr bwMode="auto">
          <a:xfrm>
            <a:off x="2209800" y="1135063"/>
            <a:ext cx="2232025" cy="784225"/>
          </a:xfrm>
          <a:prstGeom prst="accentBorderCallout3">
            <a:avLst>
              <a:gd name="adj1" fmla="val 14574"/>
              <a:gd name="adj2" fmla="val -3412"/>
              <a:gd name="adj3" fmla="val 43991"/>
              <a:gd name="adj4" fmla="val -35273"/>
              <a:gd name="adj5" fmla="val 69028"/>
              <a:gd name="adj6" fmla="val -35278"/>
              <a:gd name="adj7" fmla="val 126991"/>
              <a:gd name="adj8" fmla="val -352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/>
              <a:t>Login scenario</a:t>
            </a:r>
          </a:p>
          <a:p>
            <a:r>
              <a:rPr lang="en-GB"/>
              <a:t>Web Layer</a:t>
            </a:r>
          </a:p>
        </p:txBody>
      </p:sp>
      <p:pic>
        <p:nvPicPr>
          <p:cNvPr id="3175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Conclusions</a:t>
            </a:r>
            <a:endParaRPr lang="en-GB" dirty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identified some composition patterns and formally modelled them</a:t>
            </a:r>
          </a:p>
          <a:p>
            <a:r>
              <a:rPr lang="en-GB" dirty="0" smtClean="0"/>
              <a:t>An example for using composition pattern has been provided</a:t>
            </a:r>
          </a:p>
          <a:p>
            <a:r>
              <a:rPr lang="en-GB" dirty="0" smtClean="0"/>
              <a:t>Using these composition patterns can pave the way for more reuse</a:t>
            </a:r>
          </a:p>
          <a:p>
            <a:r>
              <a:rPr lang="en-GB" dirty="0" smtClean="0"/>
              <a:t>Formal Composition patterns should be investigated in more depth</a:t>
            </a:r>
            <a:endParaRPr lang="en-GB" dirty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F311070-4B84-1D4E-A121-5B6BA15D673B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619250" y="1628775"/>
            <a:ext cx="64087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800" dirty="0" smtClean="0"/>
              <a:t>End-to-end service contract</a:t>
            </a:r>
            <a:endParaRPr lang="en-US" sz="2800" dirty="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23850" y="2852738"/>
            <a:ext cx="3865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i="1"/>
              <a:t>How</a:t>
            </a:r>
            <a:r>
              <a:rPr lang="en-GB" sz="2800"/>
              <a:t> it is implemented: </a:t>
            </a:r>
            <a:endParaRPr lang="en-US" sz="2800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2268538" y="1125538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3059113" y="1125538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7524750" y="1125538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6659563" y="1125538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3276600" y="1341438"/>
            <a:ext cx="31670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19250" y="3500438"/>
            <a:ext cx="6408738" cy="2520950"/>
            <a:chOff x="1020" y="2205"/>
            <a:chExt cx="4037" cy="1588"/>
          </a:xfrm>
        </p:grpSpPr>
        <p:sp>
          <p:nvSpPr>
            <p:cNvPr id="99338" name="Rectangle 10" descr="60%"/>
            <p:cNvSpPr>
              <a:spLocks noChangeArrowheads="1"/>
            </p:cNvSpPr>
            <p:nvPr/>
          </p:nvSpPr>
          <p:spPr bwMode="auto">
            <a:xfrm>
              <a:off x="1020" y="2523"/>
              <a:ext cx="4037" cy="1270"/>
            </a:xfrm>
            <a:prstGeom prst="rect">
              <a:avLst/>
            </a:prstGeom>
            <a:pattFill prst="pct6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/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>
              <a:off x="1429" y="2206"/>
              <a:ext cx="0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>
              <a:off x="1927" y="2206"/>
              <a:ext cx="0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>
              <a:off x="4740" y="2206"/>
              <a:ext cx="0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auto">
            <a:xfrm>
              <a:off x="1338" y="3203"/>
              <a:ext cx="3492" cy="5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Middleware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9343" name="Rectangle 15"/>
            <p:cNvSpPr>
              <a:spLocks noChangeArrowheads="1"/>
            </p:cNvSpPr>
            <p:nvPr/>
          </p:nvSpPr>
          <p:spPr bwMode="auto">
            <a:xfrm>
              <a:off x="1223" y="2523"/>
              <a:ext cx="886" cy="31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Partner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>
              <a:off x="4195" y="2205"/>
              <a:ext cx="0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>
              <a:off x="2064" y="2341"/>
              <a:ext cx="199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>
              <a:off x="1655" y="2841"/>
              <a:ext cx="227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>
              <a:off x="2880" y="2840"/>
              <a:ext cx="0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8" name="Line 20"/>
            <p:cNvSpPr>
              <a:spLocks noChangeShapeType="1"/>
            </p:cNvSpPr>
            <p:nvPr/>
          </p:nvSpPr>
          <p:spPr bwMode="auto">
            <a:xfrm flipH="1">
              <a:off x="4286" y="2840"/>
              <a:ext cx="136" cy="4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9" name="Rectangle 21"/>
            <p:cNvSpPr>
              <a:spLocks noChangeArrowheads="1"/>
            </p:cNvSpPr>
            <p:nvPr/>
          </p:nvSpPr>
          <p:spPr bwMode="auto">
            <a:xfrm>
              <a:off x="4014" y="2523"/>
              <a:ext cx="886" cy="31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Partner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350" name="Rectangle 22"/>
            <p:cNvSpPr>
              <a:spLocks noChangeArrowheads="1"/>
            </p:cNvSpPr>
            <p:nvPr/>
          </p:nvSpPr>
          <p:spPr bwMode="auto">
            <a:xfrm>
              <a:off x="2517" y="2523"/>
              <a:ext cx="886" cy="31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Partner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99351" name="Picture 23" descr="j029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60350"/>
            <a:ext cx="935037" cy="887413"/>
          </a:xfrm>
          <a:prstGeom prst="rect">
            <a:avLst/>
          </a:prstGeom>
          <a:noFill/>
        </p:spPr>
      </p:pic>
      <p:pic>
        <p:nvPicPr>
          <p:cNvPr id="99352" name="Picture 24" descr="j029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65100"/>
            <a:ext cx="935038" cy="887413"/>
          </a:xfrm>
          <a:prstGeom prst="rect">
            <a:avLst/>
          </a:prstGeom>
          <a:noFill/>
        </p:spPr>
      </p:pic>
      <p:pic>
        <p:nvPicPr>
          <p:cNvPr id="99353" name="Picture 25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33375"/>
            <a:ext cx="706438" cy="720725"/>
          </a:xfrm>
          <a:prstGeom prst="rect">
            <a:avLst/>
          </a:prstGeom>
          <a:noFill/>
        </p:spPr>
      </p:pic>
      <p:pic>
        <p:nvPicPr>
          <p:cNvPr id="99354" name="Picture 26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404813"/>
            <a:ext cx="706438" cy="72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 spec of</a:t>
            </a:r>
            <a:r>
              <a:rPr lang="en-GB" dirty="0" smtClean="0"/>
              <a:t> balance transfer</a:t>
            </a:r>
            <a:endParaRPr lang="en-GB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dirty="0" err="1"/>
              <a:t>TransferOk</a:t>
            </a:r>
            <a:r>
              <a:rPr lang="en-GB" sz="2400" dirty="0"/>
              <a:t> 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	</a:t>
            </a:r>
            <a:r>
              <a:rPr lang="en-GB" sz="2400" b="1" dirty="0">
                <a:solidFill>
                  <a:srgbClr val="0000FF"/>
                </a:solidFill>
              </a:rPr>
              <a:t>when</a:t>
            </a:r>
            <a:r>
              <a:rPr lang="en-GB" sz="2400" dirty="0">
                <a:solidFill>
                  <a:srgbClr val="0000FF"/>
                </a:solidFill>
              </a:rPr>
              <a:t>  </a:t>
            </a:r>
            <a:r>
              <a:rPr lang="en-GB" sz="2400" dirty="0"/>
              <a:t>bal(p1) </a:t>
            </a:r>
            <a:r>
              <a:rPr lang="en-GB" sz="2400" dirty="0" err="1">
                <a:sym typeface="Symbol" pitchFamily="-112" charset="2"/>
              </a:rPr>
              <a:t></a:t>
            </a:r>
            <a:r>
              <a:rPr lang="en-GB" sz="2400" dirty="0">
                <a:sym typeface="Symbol" pitchFamily="-112" charset="2"/>
              </a:rPr>
              <a:t> a  </a:t>
            </a:r>
            <a:r>
              <a:rPr lang="en-GB" sz="2400" b="1" dirty="0">
                <a:solidFill>
                  <a:srgbClr val="0000FF"/>
                </a:solidFill>
                <a:sym typeface="Symbol" pitchFamily="-112" charset="2"/>
              </a:rPr>
              <a:t>then</a:t>
            </a:r>
            <a:r>
              <a:rPr lang="en-GB" sz="2400" dirty="0">
                <a:solidFill>
                  <a:srgbClr val="0000FF"/>
                </a:solidFill>
                <a:sym typeface="Symbol" pitchFamily="-112" charset="2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sym typeface="Symbol" pitchFamily="-112" charset="2"/>
              </a:rPr>
              <a:t>		bal(p1) := bal(p1)-a   ||   bal(p2) := bal(p2)+a   </a:t>
            </a:r>
            <a:r>
              <a:rPr lang="en-GB" sz="2400" b="1" dirty="0">
                <a:solidFill>
                  <a:srgbClr val="0000FF"/>
                </a:solidFill>
                <a:sym typeface="Symbol" pitchFamily="-112" charset="2"/>
              </a:rPr>
              <a:t>end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>
              <a:sym typeface="Symbol" pitchFamily="-11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err="1">
                <a:sym typeface="Symbol" pitchFamily="-112" charset="2"/>
              </a:rPr>
              <a:t>LoseValue</a:t>
            </a:r>
            <a:r>
              <a:rPr lang="en-GB" sz="2400" dirty="0">
                <a:sym typeface="Symbol" pitchFamily="-112" charset="2"/>
              </a:rPr>
              <a:t>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	 </a:t>
            </a:r>
            <a:r>
              <a:rPr lang="en-GB" sz="2400" b="1" dirty="0">
                <a:solidFill>
                  <a:srgbClr val="0000FF"/>
                </a:solidFill>
              </a:rPr>
              <a:t>when 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bal(p1) </a:t>
            </a:r>
            <a:r>
              <a:rPr lang="en-GB" sz="2400" dirty="0" err="1">
                <a:sym typeface="Symbol" pitchFamily="-112" charset="2"/>
              </a:rPr>
              <a:t></a:t>
            </a:r>
            <a:r>
              <a:rPr lang="en-GB" sz="2400" dirty="0">
                <a:sym typeface="Symbol" pitchFamily="-112" charset="2"/>
              </a:rPr>
              <a:t> a  </a:t>
            </a:r>
            <a:r>
              <a:rPr lang="en-GB" sz="2400" b="1" dirty="0">
                <a:solidFill>
                  <a:srgbClr val="0000FF"/>
                </a:solidFill>
                <a:sym typeface="Symbol" pitchFamily="-112" charset="2"/>
              </a:rPr>
              <a:t>then</a:t>
            </a:r>
            <a:r>
              <a:rPr lang="en-GB" sz="2400" dirty="0">
                <a:solidFill>
                  <a:srgbClr val="0000FF"/>
                </a:solidFill>
                <a:sym typeface="Symbol" pitchFamily="-112" charset="2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sym typeface="Symbol" pitchFamily="-112" charset="2"/>
              </a:rPr>
              <a:t>		bal(p1) := bal(p1)-a   ||   lost(p1) := lost(p1)+a   </a:t>
            </a:r>
            <a:r>
              <a:rPr lang="en-GB" sz="2400" b="1" dirty="0">
                <a:solidFill>
                  <a:srgbClr val="0000FF"/>
                </a:solidFill>
                <a:sym typeface="Symbol" pitchFamily="-112" charset="2"/>
              </a:rPr>
              <a:t>end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>
              <a:sym typeface="Symbol" pitchFamily="-11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sym typeface="Symbol" pitchFamily="-112" charset="2"/>
              </a:rPr>
              <a:t>Recover 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	 </a:t>
            </a:r>
            <a:r>
              <a:rPr lang="en-GB" sz="2400" b="1" dirty="0">
                <a:solidFill>
                  <a:srgbClr val="0000FF"/>
                </a:solidFill>
              </a:rPr>
              <a:t>when 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lost(p1) </a:t>
            </a:r>
            <a:r>
              <a:rPr lang="en-GB" sz="2400" dirty="0" err="1">
                <a:sym typeface="Symbol" pitchFamily="-112" charset="2"/>
              </a:rPr>
              <a:t></a:t>
            </a:r>
            <a:r>
              <a:rPr lang="en-GB" sz="2400" dirty="0">
                <a:sym typeface="Symbol" pitchFamily="-112" charset="2"/>
              </a:rPr>
              <a:t> a  </a:t>
            </a:r>
            <a:r>
              <a:rPr lang="en-GB" sz="2400" b="1" dirty="0">
                <a:solidFill>
                  <a:srgbClr val="0000FF"/>
                </a:solidFill>
                <a:sym typeface="Symbol" pitchFamily="-112" charset="2"/>
              </a:rPr>
              <a:t>then</a:t>
            </a:r>
            <a:r>
              <a:rPr lang="en-GB" sz="2400" dirty="0">
                <a:solidFill>
                  <a:srgbClr val="0000FF"/>
                </a:solidFill>
                <a:sym typeface="Symbol" pitchFamily="-112" charset="2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sym typeface="Symbol" pitchFamily="-112" charset="2"/>
              </a:rPr>
              <a:t>		bal(p1) := bal(p1)+a   ||   lost(p1) := lost(p1)-a   </a:t>
            </a:r>
            <a:r>
              <a:rPr lang="en-GB" sz="2400" b="1" dirty="0">
                <a:solidFill>
                  <a:srgbClr val="0000FF"/>
                </a:solidFill>
                <a:sym typeface="Symbol" pitchFamily="-112" charset="2"/>
              </a:rPr>
              <a:t>end</a:t>
            </a:r>
            <a:endParaRPr lang="en-GB" sz="2400" dirty="0">
              <a:solidFill>
                <a:srgbClr val="0000FF"/>
              </a:solidFill>
              <a:sym typeface="Symbol" pitchFamily="-112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400" dirty="0">
              <a:sym typeface="Symbol" pitchFamily="-112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400" dirty="0">
              <a:sym typeface="Symbol" pitchFamily="-11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 </a:t>
            </a:r>
            <a:r>
              <a:rPr lang="en-GB" dirty="0" smtClean="0"/>
              <a:t>steps (</a:t>
            </a:r>
            <a:r>
              <a:rPr lang="en-GB" dirty="0" err="1" smtClean="0"/>
              <a:t>Mondex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0051" name="Line 3"/>
          <p:cNvSpPr>
            <a:spLocks noChangeShapeType="1"/>
          </p:cNvSpPr>
          <p:nvPr/>
        </p:nvSpPr>
        <p:spPr bwMode="auto">
          <a:xfrm flipH="1">
            <a:off x="3276600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 flipH="1">
            <a:off x="5219700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 flipH="1">
            <a:off x="3276600" y="1700213"/>
            <a:ext cx="935038" cy="576262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4211638" y="1700213"/>
            <a:ext cx="1008062" cy="576262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3276600" y="2276475"/>
            <a:ext cx="1943100" cy="7921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3276600" y="3090863"/>
            <a:ext cx="1943100" cy="7699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 flipH="1">
            <a:off x="3276600" y="3860800"/>
            <a:ext cx="1943100" cy="7921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684213" y="28733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decrease balance p1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5511800" y="36449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increase balance p2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2771775" y="24145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epr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5219700" y="2873375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epv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700338" y="37369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epa</a:t>
            </a: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 flipH="1">
            <a:off x="2916238" y="306863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 flipH="1">
            <a:off x="5219700" y="386080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711450" y="46005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5230813" y="41497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3986213" y="2270125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req</a:t>
            </a: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4067175" y="313372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val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4067175" y="42148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ack</a:t>
            </a: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1331913" y="1431925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Source purse</a:t>
            </a:r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5934075" y="14398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Target purse</a:t>
            </a: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827088" y="5229225"/>
            <a:ext cx="5484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Also: a transaction can be aborted at any point </a:t>
            </a:r>
          </a:p>
          <a:p>
            <a:r>
              <a:rPr lang="en-GB" sz="2000"/>
              <a:t>Abort caused by timeout or by card 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Substantial Requirements</a:t>
            </a:r>
            <a:endParaRPr lang="en-GB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10B68E5-E8AD-2347-9EC4-7AE44485F98D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8438" name="Oval 4"/>
          <p:cNvSpPr>
            <a:spLocks noChangeArrowheads="1"/>
          </p:cNvSpPr>
          <p:nvPr/>
        </p:nvSpPr>
        <p:spPr bwMode="auto">
          <a:xfrm>
            <a:off x="3386138" y="2268538"/>
            <a:ext cx="1795462" cy="1854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 rot="1313687">
            <a:off x="2987675" y="2425700"/>
            <a:ext cx="504825" cy="433388"/>
          </a:xfrm>
          <a:prstGeom prst="rightArrow">
            <a:avLst>
              <a:gd name="adj1" fmla="val 50000"/>
              <a:gd name="adj2" fmla="val 29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6"/>
          <p:cNvSpPr>
            <a:spLocks noChangeArrowheads="1"/>
          </p:cNvSpPr>
          <p:nvPr/>
        </p:nvSpPr>
        <p:spPr bwMode="auto">
          <a:xfrm rot="8758405">
            <a:off x="4999038" y="2341563"/>
            <a:ext cx="504825" cy="433387"/>
          </a:xfrm>
          <a:prstGeom prst="rightArrow">
            <a:avLst>
              <a:gd name="adj1" fmla="val 50000"/>
              <a:gd name="adj2" fmla="val 29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AutoShape 7"/>
          <p:cNvSpPr>
            <a:spLocks noChangeArrowheads="1"/>
          </p:cNvSpPr>
          <p:nvPr/>
        </p:nvSpPr>
        <p:spPr bwMode="auto">
          <a:xfrm rot="-1633969">
            <a:off x="3203575" y="3802063"/>
            <a:ext cx="504825" cy="433387"/>
          </a:xfrm>
          <a:prstGeom prst="rightArrow">
            <a:avLst>
              <a:gd name="adj1" fmla="val 50000"/>
              <a:gd name="adj2" fmla="val 29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8"/>
          <p:cNvSpPr>
            <a:spLocks noChangeArrowheads="1"/>
          </p:cNvSpPr>
          <p:nvPr/>
        </p:nvSpPr>
        <p:spPr bwMode="auto">
          <a:xfrm rot="-8733291">
            <a:off x="4932363" y="3751263"/>
            <a:ext cx="504825" cy="433387"/>
          </a:xfrm>
          <a:prstGeom prst="rightArrow">
            <a:avLst>
              <a:gd name="adj1" fmla="val 50000"/>
              <a:gd name="adj2" fmla="val 29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395288" y="1857375"/>
            <a:ext cx="2551112" cy="1019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54000" tIns="10800" rIns="54000" bIns="10800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/>
              <a:t>Functional requirements</a:t>
            </a:r>
          </a:p>
          <a:p>
            <a:pPr algn="l"/>
            <a:r>
              <a:rPr lang="en-GB" sz="1600"/>
              <a:t>- clients</a:t>
            </a:r>
          </a:p>
          <a:p>
            <a:pPr algn="l"/>
            <a:r>
              <a:rPr lang="en-GB" sz="1600"/>
              <a:t>- users</a:t>
            </a:r>
          </a:p>
          <a:p>
            <a:pPr algn="l"/>
            <a:r>
              <a:rPr lang="en-GB" sz="1600"/>
              <a:t>- other stakeholders</a:t>
            </a:r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5545138" y="1374775"/>
            <a:ext cx="2736850" cy="13234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dirty="0"/>
              <a:t>Quality </a:t>
            </a:r>
            <a:r>
              <a:rPr lang="en-GB" sz="1600" b="1" dirty="0" smtClean="0"/>
              <a:t>considerations</a:t>
            </a:r>
          </a:p>
          <a:p>
            <a:pPr algn="l"/>
            <a:r>
              <a:rPr lang="en-GB" sz="1600" dirty="0"/>
              <a:t>- performance</a:t>
            </a:r>
          </a:p>
          <a:p>
            <a:pPr algn="l"/>
            <a:r>
              <a:rPr lang="en-GB" sz="1600" dirty="0"/>
              <a:t>- scalability</a:t>
            </a:r>
            <a:endParaRPr lang="en-GB" sz="1600" dirty="0" smtClean="0"/>
          </a:p>
          <a:p>
            <a:pPr algn="l">
              <a:buFontTx/>
              <a:buChar char="-"/>
            </a:pPr>
            <a:r>
              <a:rPr lang="en-GB" sz="1600" dirty="0" smtClean="0"/>
              <a:t> reusability</a:t>
            </a:r>
          </a:p>
          <a:p>
            <a:pPr algn="l">
              <a:buFontTx/>
              <a:buChar char="-"/>
            </a:pPr>
            <a:r>
              <a:rPr lang="en-GB" sz="1600" dirty="0" smtClean="0"/>
              <a:t> maintainability </a:t>
            </a:r>
            <a:endParaRPr lang="en-GB" sz="1600" dirty="0"/>
          </a:p>
        </p:txBody>
      </p: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395288" y="3716338"/>
            <a:ext cx="2736850" cy="10772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dirty="0"/>
              <a:t>Experience with</a:t>
            </a:r>
          </a:p>
          <a:p>
            <a:pPr algn="l"/>
            <a:r>
              <a:rPr lang="en-GB" sz="1600" dirty="0"/>
              <a:t>- existing architecture</a:t>
            </a:r>
          </a:p>
          <a:p>
            <a:pPr algn="l"/>
            <a:r>
              <a:rPr lang="en-GB" sz="1600" dirty="0"/>
              <a:t>- patterns</a:t>
            </a:r>
          </a:p>
          <a:p>
            <a:pPr algn="l"/>
            <a:r>
              <a:rPr lang="en-GB" sz="1600" dirty="0"/>
              <a:t>- project </a:t>
            </a:r>
            <a:r>
              <a:rPr lang="en-GB" sz="1600" dirty="0" smtClean="0"/>
              <a:t>management</a:t>
            </a:r>
            <a:endParaRPr lang="en-GB" sz="1600" dirty="0"/>
          </a:p>
        </p:txBody>
      </p:sp>
      <p:sp>
        <p:nvSpPr>
          <p:cNvPr id="18446" name="Text Box 13"/>
          <p:cNvSpPr txBox="1">
            <a:spLocks noChangeArrowheads="1"/>
          </p:cNvSpPr>
          <p:nvPr/>
        </p:nvSpPr>
        <p:spPr bwMode="auto">
          <a:xfrm>
            <a:off x="5435600" y="3860800"/>
            <a:ext cx="2736850" cy="10772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dirty="0"/>
              <a:t>Technical aspects</a:t>
            </a:r>
          </a:p>
          <a:p>
            <a:pPr algn="l"/>
            <a:r>
              <a:rPr lang="en-GB" sz="1600" dirty="0"/>
              <a:t>- operating system</a:t>
            </a:r>
          </a:p>
          <a:p>
            <a:pPr algn="l"/>
            <a:r>
              <a:rPr lang="en-GB" sz="1600" dirty="0"/>
              <a:t>- middleware</a:t>
            </a:r>
          </a:p>
          <a:p>
            <a:pPr algn="l"/>
            <a:r>
              <a:rPr lang="en-GB" sz="1600" dirty="0"/>
              <a:t>- legacy-</a:t>
            </a:r>
            <a:r>
              <a:rPr lang="en-GB" sz="1600" dirty="0" smtClean="0"/>
              <a:t>systems</a:t>
            </a:r>
            <a:endParaRPr lang="en-GB" sz="1600" dirty="0"/>
          </a:p>
        </p:txBody>
      </p:sp>
      <p:sp>
        <p:nvSpPr>
          <p:cNvPr id="18447" name="Text Box 14"/>
          <p:cNvSpPr txBox="1">
            <a:spLocks noChangeArrowheads="1"/>
          </p:cNvSpPr>
          <p:nvPr/>
        </p:nvSpPr>
        <p:spPr bwMode="auto">
          <a:xfrm>
            <a:off x="3492500" y="2852738"/>
            <a:ext cx="151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Web Applications</a:t>
            </a: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1576388" y="5446713"/>
            <a:ext cx="5980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Factors influencing the development of Web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Event-B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alibri"/>
                <a:ea typeface="+mn-ea"/>
                <a:cs typeface="Calibri"/>
              </a:rPr>
              <a:t>State-transition model (like ASM, B, VDM, Z)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set theory as mathematical language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alibri"/>
                <a:ea typeface="+mn-ea"/>
                <a:cs typeface="Calibri"/>
              </a:rPr>
              <a:t>Refinement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state reification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one-to-many event refinement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new events (stuttering steps)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alibri"/>
                <a:ea typeface="+mn-ea"/>
                <a:cs typeface="Calibri"/>
              </a:rPr>
              <a:t>Proof method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Refinement proof obligations (POs) generated from models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Automated and interactive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provers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for POs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Proof feeds back into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modelling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latin typeface="Calibri"/>
                <a:cs typeface="Calibri"/>
              </a:rPr>
              <a:t>Rodin</a:t>
            </a:r>
            <a:r>
              <a:rPr lang="en-GB" dirty="0" smtClean="0">
                <a:latin typeface="Calibri"/>
                <a:cs typeface="Calibri"/>
              </a:rPr>
              <a:t> Tool for Event-B</a:t>
            </a:r>
            <a:br>
              <a:rPr lang="en-GB" dirty="0" smtClean="0">
                <a:latin typeface="Calibri"/>
                <a:cs typeface="Calibri"/>
              </a:rPr>
            </a:b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www.event-b.org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2800" dirty="0">
                <a:latin typeface="Calibri"/>
                <a:cs typeface="Calibri"/>
              </a:rPr>
              <a:t>Extension of </a:t>
            </a:r>
            <a:r>
              <a:rPr lang="en-GB" sz="2800" dirty="0">
                <a:solidFill>
                  <a:srgbClr val="000000"/>
                </a:solidFill>
                <a:latin typeface="Calibri"/>
                <a:cs typeface="Calibri"/>
              </a:rPr>
              <a:t>Eclipse </a:t>
            </a:r>
            <a:r>
              <a:rPr lang="en-GB" sz="2800" dirty="0">
                <a:latin typeface="Calibri"/>
                <a:cs typeface="Calibri"/>
              </a:rPr>
              <a:t>IDE (Java based</a:t>
            </a:r>
            <a:r>
              <a:rPr lang="en-GB" sz="2800" dirty="0" smtClean="0">
                <a:latin typeface="Calibri"/>
                <a:cs typeface="Calibri"/>
              </a:rPr>
              <a:t>)</a:t>
            </a:r>
          </a:p>
          <a:p>
            <a:pPr eaLnBrk="1" hangingPunct="1"/>
            <a:r>
              <a:rPr lang="en-GB" sz="2800" dirty="0" smtClean="0">
                <a:latin typeface="Calibri"/>
                <a:cs typeface="Calibri"/>
              </a:rPr>
              <a:t>Open source – managed on </a:t>
            </a:r>
            <a:r>
              <a:rPr lang="en-GB" sz="2800" dirty="0" err="1" smtClean="0">
                <a:latin typeface="Calibri"/>
                <a:cs typeface="Calibri"/>
              </a:rPr>
              <a:t>sourceforge</a:t>
            </a:r>
            <a:endParaRPr lang="en-GB" sz="2800" dirty="0" smtClean="0">
              <a:latin typeface="Calibri"/>
              <a:cs typeface="Calibri"/>
            </a:endParaRPr>
          </a:p>
          <a:p>
            <a:pPr eaLnBrk="1" hangingPunct="1"/>
            <a:r>
              <a:rPr lang="en-GB" sz="2800" dirty="0" smtClean="0">
                <a:latin typeface="Calibri"/>
                <a:cs typeface="Calibri"/>
              </a:rPr>
              <a:t>Repository </a:t>
            </a:r>
            <a:r>
              <a:rPr lang="en-GB" sz="2800" dirty="0">
                <a:latin typeface="Calibri"/>
                <a:cs typeface="Calibri"/>
              </a:rPr>
              <a:t>of </a:t>
            </a:r>
            <a:r>
              <a:rPr lang="en-GB" sz="2800" i="1" dirty="0">
                <a:solidFill>
                  <a:srgbClr val="000000"/>
                </a:solidFill>
                <a:latin typeface="Calibri"/>
                <a:cs typeface="Calibri"/>
              </a:rPr>
              <a:t>modelling elements</a:t>
            </a:r>
            <a:r>
              <a:rPr lang="en-GB" sz="2800" i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Calibri"/>
                <a:cs typeface="Calibri"/>
              </a:rPr>
              <a:t>Abstract syntax as Java </a:t>
            </a:r>
            <a:r>
              <a:rPr lang="en-GB" sz="2400" dirty="0">
                <a:solidFill>
                  <a:srgbClr val="0000FF"/>
                </a:solidFill>
                <a:latin typeface="Calibri"/>
                <a:cs typeface="Calibri"/>
              </a:rPr>
              <a:t>objects, XML </a:t>
            </a:r>
            <a:r>
              <a:rPr lang="en-GB" sz="2400" dirty="0" smtClean="0">
                <a:solidFill>
                  <a:srgbClr val="0000FF"/>
                </a:solidFill>
                <a:latin typeface="Calibri"/>
                <a:cs typeface="Calibri"/>
              </a:rPr>
              <a:t>files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Calibri"/>
                <a:cs typeface="Calibri"/>
              </a:rPr>
              <a:t>Allow for easy extension of abstract syntax</a:t>
            </a:r>
            <a:endParaRPr lang="en-GB" sz="24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800" dirty="0" smtClean="0">
                <a:cs typeface="Calibri"/>
              </a:rPr>
              <a:t>Rodin Eclipse </a:t>
            </a:r>
            <a:r>
              <a:rPr lang="en-GB" sz="2800" i="1" dirty="0" smtClean="0">
                <a:solidFill>
                  <a:srgbClr val="000000"/>
                </a:solidFill>
                <a:cs typeface="Calibri"/>
              </a:rPr>
              <a:t>Builder </a:t>
            </a:r>
            <a:r>
              <a:rPr lang="en-GB" sz="2800" dirty="0" smtClean="0">
                <a:cs typeface="Calibri"/>
              </a:rPr>
              <a:t>coordinates: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ea typeface="ＭＳ Ｐゴシック" pitchFamily="-112" charset="-128"/>
                <a:cs typeface="Calibri"/>
              </a:rPr>
              <a:t>Well-</a:t>
            </a:r>
            <a:r>
              <a:rPr lang="en-GB" sz="2400" dirty="0" err="1" smtClean="0">
                <a:solidFill>
                  <a:srgbClr val="0000FF"/>
                </a:solidFill>
                <a:ea typeface="ＭＳ Ｐゴシック" pitchFamily="-112" charset="-128"/>
                <a:cs typeface="Calibri"/>
              </a:rPr>
              <a:t>formedness</a:t>
            </a:r>
            <a:r>
              <a:rPr lang="en-GB" sz="2400" dirty="0" smtClean="0">
                <a:solidFill>
                  <a:srgbClr val="0000FF"/>
                </a:solidFill>
                <a:ea typeface="ＭＳ Ｐゴシック" pitchFamily="-112" charset="-128"/>
                <a:cs typeface="Calibri"/>
              </a:rPr>
              <a:t> + type checker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ea typeface="ＭＳ Ｐゴシック" pitchFamily="-112" charset="-128"/>
                <a:cs typeface="Calibri"/>
              </a:rPr>
              <a:t>PO generator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ea typeface="ＭＳ Ｐゴシック" pitchFamily="-112" charset="-128"/>
                <a:cs typeface="Calibri"/>
              </a:rPr>
              <a:t>Proof manager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ea typeface="ＭＳ Ｐゴシック" pitchFamily="-112" charset="-128"/>
                <a:cs typeface="Calibri"/>
              </a:rPr>
              <a:t>Propagation of changes</a:t>
            </a:r>
          </a:p>
          <a:p>
            <a:pPr eaLnBrk="1" hangingPunct="1"/>
            <a:r>
              <a:rPr lang="en-GB" sz="2800" dirty="0" smtClean="0">
                <a:latin typeface="Calibri"/>
                <a:cs typeface="Calibri"/>
              </a:rPr>
              <a:t>Collection of additional plug-ins</a:t>
            </a:r>
          </a:p>
          <a:p>
            <a:pPr lvl="1"/>
            <a:r>
              <a:rPr lang="en-GB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ProB</a:t>
            </a:r>
            <a:r>
              <a:rPr lang="en-GB" sz="2400" dirty="0" smtClean="0">
                <a:solidFill>
                  <a:srgbClr val="0000FF"/>
                </a:solidFill>
                <a:latin typeface="Calibri"/>
                <a:cs typeface="Calibri"/>
              </a:rPr>
              <a:t>, UML-B, </a:t>
            </a:r>
            <a:r>
              <a:rPr lang="en-GB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AnimB</a:t>
            </a:r>
            <a:r>
              <a:rPr lang="en-GB" sz="2400" dirty="0" smtClean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GB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ReqMan</a:t>
            </a:r>
            <a:endParaRPr lang="en-GB" sz="2400" dirty="0" smtClean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4" name="Picture 6" descr="web_Logo_3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562600"/>
            <a:ext cx="1447800" cy="95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 Need for more structuring in Event-B</a:t>
            </a:r>
            <a:br>
              <a:rPr lang="en-GB" smtClean="0"/>
            </a:br>
            <a:endParaRPr lang="en-GB" dirty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Technical Aspects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To comply with layering architecture of Web applications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To deal with issues like separation of </a:t>
            </a:r>
            <a:r>
              <a:rPr lang="en-GB" dirty="0" smtClean="0">
                <a:solidFill>
                  <a:srgbClr val="0000FF"/>
                </a:solidFill>
              </a:rPr>
              <a:t>concerns</a:t>
            </a:r>
          </a:p>
          <a:p>
            <a:pPr lvl="2"/>
            <a:r>
              <a:rPr lang="en-GB" dirty="0" smtClean="0">
                <a:solidFill>
                  <a:srgbClr val="0000FF"/>
                </a:solidFill>
              </a:rPr>
              <a:t>e.g., specify security and business logic separately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Support for Team-based Development and reusability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Delegation of subsystems development tasks to sub-groups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Supporting reusability and pattern-based development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Workshop on Formal Methods for SOA &amp; Internet of the Future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0F9285F-AA20-144C-82AB-53BAB2C68884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1038</Words>
  <Application>Microsoft Office PowerPoint</Application>
  <PresentationFormat>On-screen Show (4:3)</PresentationFormat>
  <Paragraphs>241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1_Default Design</vt:lpstr>
      <vt:lpstr>Office Theme</vt:lpstr>
      <vt:lpstr>Specification, Partitioning, and Composition Techniques for Web Applications in the Context of Event-B </vt:lpstr>
      <vt:lpstr>Overview</vt:lpstr>
      <vt:lpstr>Slide 3</vt:lpstr>
      <vt:lpstr>Abstract spec of balance transfer</vt:lpstr>
      <vt:lpstr>Protocol steps (Mondex)</vt:lpstr>
      <vt:lpstr> Substantial Requirements</vt:lpstr>
      <vt:lpstr>Event-B</vt:lpstr>
      <vt:lpstr>Rodin Tool for Event-B www.event-b.org</vt:lpstr>
      <vt:lpstr> Need for more structuring in Event-B </vt:lpstr>
      <vt:lpstr>Web Application Structure</vt:lpstr>
      <vt:lpstr>Extending current methodology</vt:lpstr>
      <vt:lpstr> Devising composition mechanism in Event-B</vt:lpstr>
      <vt:lpstr> Parallel composition with value-passing (Pattern 2) </vt:lpstr>
      <vt:lpstr>Broadcasting composition (Pattern 3)</vt:lpstr>
      <vt:lpstr> Alternation patterns</vt:lpstr>
      <vt:lpstr>Formal presentation of Choice composition (Pattern 1)</vt:lpstr>
      <vt:lpstr>Preserving Composition Structure</vt:lpstr>
      <vt:lpstr>Transverse Composition Structure</vt:lpstr>
      <vt:lpstr> Login Scenario From the Auction System</vt:lpstr>
      <vt:lpstr>Representation of Login Scenario</vt:lpstr>
      <vt:lpstr> Conclusions</vt:lpstr>
    </vt:vector>
  </TitlesOfParts>
  <Company>University of Southampton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Specification, Partitioning, and Composition Techniques for Web Applications in the Context of Event-B </dc:title>
  <dc:creator>Administrator</dc:creator>
  <cp:lastModifiedBy>Michael Butler</cp:lastModifiedBy>
  <cp:revision>113</cp:revision>
  <dcterms:created xsi:type="dcterms:W3CDTF">2009-02-16T11:07:53Z</dcterms:created>
  <dcterms:modified xsi:type="dcterms:W3CDTF">2009-02-16T15:19:29Z</dcterms:modified>
</cp:coreProperties>
</file>